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3" r:id="rId1"/>
  </p:sldMasterIdLst>
  <p:notesMasterIdLst>
    <p:notesMasterId r:id="rId11"/>
  </p:notesMasterIdLst>
  <p:sldIdLst>
    <p:sldId id="256" r:id="rId2"/>
    <p:sldId id="257" r:id="rId3"/>
    <p:sldId id="267" r:id="rId4"/>
    <p:sldId id="268" r:id="rId5"/>
    <p:sldId id="466" r:id="rId6"/>
    <p:sldId id="464" r:id="rId7"/>
    <p:sldId id="467" r:id="rId8"/>
    <p:sldId id="468" r:id="rId9"/>
    <p:sldId id="258" r:id="rId10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glia Sviluppo" initials="PS" lastIdx="1" clrIdx="0">
    <p:extLst>
      <p:ext uri="{19B8F6BF-5375-455C-9EA6-DF929625EA0E}">
        <p15:presenceInfo xmlns:p15="http://schemas.microsoft.com/office/powerpoint/2012/main" userId="ee58135c3df3fc8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DB791-0C3D-48BB-A690-DC8918A74CBA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61300-17ED-4D8D-876E-01AC61E2B7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73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EA7F-ACDF-43F7-836D-0316F74BC530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F385-F19C-45E3-92FB-64B6F17BC0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682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EA7F-ACDF-43F7-836D-0316F74BC530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F385-F19C-45E3-92FB-64B6F17BC0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550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EA7F-ACDF-43F7-836D-0316F74BC530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F385-F19C-45E3-92FB-64B6F17BC0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16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EA7F-ACDF-43F7-836D-0316F74BC530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F385-F19C-45E3-92FB-64B6F17BC0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91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EA7F-ACDF-43F7-836D-0316F74BC530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F385-F19C-45E3-92FB-64B6F17BC0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518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EA7F-ACDF-43F7-836D-0316F74BC530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F385-F19C-45E3-92FB-64B6F17BC0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78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EA7F-ACDF-43F7-836D-0316F74BC530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F385-F19C-45E3-92FB-64B6F17BC05E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3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EA7F-ACDF-43F7-836D-0316F74BC530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F385-F19C-45E3-92FB-64B6F17BC0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50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EA7F-ACDF-43F7-836D-0316F74BC530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F385-F19C-45E3-92FB-64B6F17BC0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92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EA7F-ACDF-43F7-836D-0316F74BC530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F385-F19C-45E3-92FB-64B6F17BC0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41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73AEA7F-ACDF-43F7-836D-0316F74BC530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F385-F19C-45E3-92FB-64B6F17BC0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8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73AEA7F-ACDF-43F7-836D-0316F74BC530}" type="datetimeFigureOut">
              <a:rPr lang="it-IT" smtClean="0"/>
              <a:t>04/11/2021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8BBF385-F19C-45E3-92FB-64B6F17BC0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8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17" r:id="rId4"/>
    <p:sldLayoutId id="2147484218" r:id="rId5"/>
    <p:sldLayoutId id="2147484219" r:id="rId6"/>
    <p:sldLayoutId id="2147484220" r:id="rId7"/>
    <p:sldLayoutId id="2147484221" r:id="rId8"/>
    <p:sldLayoutId id="2147484222" r:id="rId9"/>
    <p:sldLayoutId id="2147484223" r:id="rId10"/>
    <p:sldLayoutId id="2147484224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one.puglia.it/web/guest/bandi-e-avvisi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ustodiamoleimprese.regione.pugl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ustodiamoleimprese.regione.pugl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stodiamoleimprese.regione.puglia.it/" TargetMode="External"/><Relationship Id="rId2" Type="http://schemas.openxmlformats.org/officeDocument/2006/relationships/hyperlink" Target="https://regione.puglia.it/web/guest/bandi-e-avvis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59E625-1012-41E6-86FF-A9C954B97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9809" y="1793288"/>
            <a:ext cx="10132382" cy="4265145"/>
          </a:xfrm>
          <a:ln>
            <a:noFill/>
          </a:ln>
          <a:effectLst>
            <a:innerShdw blurRad="88900" dist="88900" dir="135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it-IT" sz="8000" b="1" cap="none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GUIDA</a:t>
            </a:r>
            <a:r>
              <a:rPr lang="it-IT" sz="7200" b="1" cap="none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it-IT" sz="7200" b="1" cap="none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it-IT" sz="40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</a:t>
            </a:r>
            <a:r>
              <a:rPr lang="it-IT" sz="4000" b="1" cap="none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MISURA AGEVOLATIVA</a:t>
            </a:r>
            <a:r>
              <a:rPr lang="it-IT" sz="4000" b="1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6000" b="1" cap="none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E6D4EB0-D84E-4305-A881-1C9FF371F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4676"/>
            <a:ext cx="12192000" cy="940102"/>
          </a:xfrm>
          <a:solidFill>
            <a:schemeClr val="tx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55000" lnSpcReduction="20000"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it-IT" sz="8800" cap="none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misura</a:t>
            </a:r>
            <a:r>
              <a:rPr lang="it-IT" sz="88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8800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CUSTODIAMO LE IMPRESE</a:t>
            </a:r>
          </a:p>
        </p:txBody>
      </p:sp>
      <p:pic>
        <p:nvPicPr>
          <p:cNvPr id="4" name="Immagine 3" descr="LOGO PUGLIA SVILUPPO_small">
            <a:extLst>
              <a:ext uri="{FF2B5EF4-FFF2-40B4-BE49-F238E27FC236}">
                <a16:creationId xmlns:a16="http://schemas.microsoft.com/office/drawing/2014/main" id="{6A870F5C-95C4-4750-B55F-CBA1CAE023D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0830"/>
            <a:ext cx="2336099" cy="4032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B32144F2-9970-4B0C-8397-881919BA1117}"/>
              </a:ext>
            </a:extLst>
          </p:cNvPr>
          <p:cNvSpPr txBox="1"/>
          <p:nvPr/>
        </p:nvSpPr>
        <p:spPr>
          <a:xfrm>
            <a:off x="120396" y="6447720"/>
            <a:ext cx="11951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Questo </a:t>
            </a: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documento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è redatto da Puglia Sviluppo e </a:t>
            </a:r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non può essere riprodotto o distribuito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ad altri senza il preventivo consenso di Puglia Sviluppo</a:t>
            </a:r>
          </a:p>
        </p:txBody>
      </p:sp>
      <p:pic>
        <p:nvPicPr>
          <p:cNvPr id="12" name="Immagine 11" descr="Regione Puglia.pdf">
            <a:extLst>
              <a:ext uri="{FF2B5EF4-FFF2-40B4-BE49-F238E27FC236}">
                <a16:creationId xmlns:a16="http://schemas.microsoft.com/office/drawing/2014/main" id="{625B7CD8-0B19-43CD-A2A5-52206522CFFD}"/>
              </a:ext>
            </a:extLst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396" y="192963"/>
            <a:ext cx="1008807" cy="94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25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77"/>
    </mc:Choice>
    <mc:Fallback xmlns="">
      <p:transition advTm="417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E0DB63-857D-41F7-AB5C-15FD453D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761" y="213450"/>
            <a:ext cx="9000000" cy="720000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0" tIns="0" rIns="0" bIns="0">
            <a:normAutofit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COSA TROVI IN QUESTA GUIDA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57490C-1716-49F1-9CC9-56002F7CC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656" y="1192752"/>
            <a:ext cx="10663669" cy="4888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L’obiettivo di questa guida è fornire un 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orientamento per conoscere meglio le caratteristiche della misura CUSTODIAMO LE IMPRESE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le modalità di accesso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Invitiamo a 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leggere con attenzione l’avviso 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pubblicato sul Bollettino Ufficiale della Regione Puglia e sui portali:</a:t>
            </a:r>
          </a:p>
          <a:p>
            <a:pPr marL="0" indent="0">
              <a:buNone/>
            </a:pPr>
            <a:endParaRPr lang="it-IT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2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https://regione.puglia.it/web/guest/bandi-e-avvisi</a:t>
            </a:r>
            <a:endParaRPr lang="it-IT" sz="26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2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www.custodiamoleimprese.regione.puglia.it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6504B9D4-B5EE-44F3-89A4-58E3DF17AA58}"/>
              </a:ext>
            </a:extLst>
          </p:cNvPr>
          <p:cNvGrpSpPr/>
          <p:nvPr/>
        </p:nvGrpSpPr>
        <p:grpSpPr>
          <a:xfrm>
            <a:off x="214767" y="-3"/>
            <a:ext cx="575131" cy="6858002"/>
            <a:chOff x="214767" y="-3"/>
            <a:chExt cx="575131" cy="6858002"/>
          </a:xfrm>
        </p:grpSpPr>
        <p:sp>
          <p:nvSpPr>
            <p:cNvPr id="6" name="Sottotitolo 2">
              <a:extLst>
                <a:ext uri="{FF2B5EF4-FFF2-40B4-BE49-F238E27FC236}">
                  <a16:creationId xmlns:a16="http://schemas.microsoft.com/office/drawing/2014/main" id="{CEFD9360-4364-4FFB-A89E-593D9B16F43C}"/>
                </a:ext>
              </a:extLst>
            </p:cNvPr>
            <p:cNvSpPr txBox="1">
              <a:spLocks/>
            </p:cNvSpPr>
            <p:nvPr/>
          </p:nvSpPr>
          <p:spPr>
            <a:xfrm rot="16200000">
              <a:off x="-2926668" y="3141432"/>
              <a:ext cx="6858002" cy="575131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228600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8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685800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914400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143000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1312863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84313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57350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82775" indent="-22860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20000"/>
                </a:lnSpc>
                <a:spcBef>
                  <a:spcPts val="0"/>
                </a:spcBef>
                <a:buNone/>
              </a:pPr>
              <a:r>
                <a:rPr lang="it-IT" sz="3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CUSTODIAMO </a:t>
              </a:r>
              <a:r>
                <a:rPr lang="it-IT" sz="3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cs typeface="Arial" panose="020B0604020202020204" pitchFamily="34" charset="0"/>
                </a:rPr>
                <a:t>LE IMPRESE  </a:t>
              </a:r>
            </a:p>
          </p:txBody>
        </p:sp>
        <p:pic>
          <p:nvPicPr>
            <p:cNvPr id="7" name="Immagine 6" descr="LOGO PUGLIA SVILUPPO_small">
              <a:extLst>
                <a:ext uri="{FF2B5EF4-FFF2-40B4-BE49-F238E27FC236}">
                  <a16:creationId xmlns:a16="http://schemas.microsoft.com/office/drawing/2014/main" id="{13BB082C-92CD-4556-B58C-4FFB040D3E31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179014" y="6017751"/>
              <a:ext cx="1279575" cy="317539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195E613-AA40-47F9-86D7-71BACC4F65CE}"/>
              </a:ext>
            </a:extLst>
          </p:cNvPr>
          <p:cNvSpPr txBox="1"/>
          <p:nvPr/>
        </p:nvSpPr>
        <p:spPr>
          <a:xfrm rot="16200000">
            <a:off x="8589591" y="3275111"/>
            <a:ext cx="6857999" cy="307777"/>
          </a:xfrm>
          <a:prstGeom prst="rect">
            <a:avLst/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Pagina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pic>
        <p:nvPicPr>
          <p:cNvPr id="11" name="Immagine 10" descr="Regione Puglia.pdf">
            <a:extLst>
              <a:ext uri="{FF2B5EF4-FFF2-40B4-BE49-F238E27FC236}">
                <a16:creationId xmlns:a16="http://schemas.microsoft.com/office/drawing/2014/main" id="{F24B3D75-401E-45AC-B59A-ED22B6A0B6C0}"/>
              </a:ext>
            </a:extLst>
          </p:cNvPr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954" y="41692"/>
            <a:ext cx="1008807" cy="9495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0386676"/>
      </p:ext>
    </p:extLst>
  </p:cSld>
  <p:clrMapOvr>
    <a:masterClrMapping/>
  </p:clrMapOvr>
  <p:transition spd="slow" advTm="2084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E0DB63-857D-41F7-AB5C-15FD453D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761" y="213450"/>
            <a:ext cx="9000000" cy="720000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0" tIns="0" rIns="0" bIns="0">
            <a:normAutofit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 finalità della misura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57490C-1716-49F1-9CC9-56002F7CC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656" y="1192751"/>
            <a:ext cx="10678358" cy="51281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misura Custodiamo le imprese ha una dotazione finanziaria di </a:t>
            </a:r>
          </a:p>
          <a:p>
            <a:pPr marL="0" indent="0">
              <a:buNone/>
            </a:pP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46,218 milioni di euro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L’Avviso che descrive tutte le caratteristiche della misura è stato pubblicato sul 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BURP del 09/11/2021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L'iniziativa viene attuata da Puglia Sviluppo S.p.A. con un Avviso a sportello (aperto fino al 9/12/2021, salvo esaurimento fondi).</a:t>
            </a:r>
            <a:b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Grazie a questa misura, la Regione Puglia prevede 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ristoro 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 micro-piccole-medie imprese pugliesi che hanno subito difficoltà economiche e finanziarie a causa dell’emergenza epidemiologica Covid-19.</a:t>
            </a:r>
          </a:p>
          <a:p>
            <a:pPr marL="0" indent="0" algn="just">
              <a:buNone/>
            </a:pP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particolare, questa nuova misura straordinaria di Aiuto si rivolge alle MPMI pugliesi che hanno dovuto sospendere la propria attività d’impresa nel corso del 2021 e che non sono state destinatarie di ulteriori e specifici aiuti previsti dalla Regione Puglia.</a:t>
            </a:r>
          </a:p>
          <a:p>
            <a:pPr marL="0" indent="0">
              <a:buNone/>
            </a:pPr>
            <a:endParaRPr lang="it-IT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8C357CE-74BE-4B6A-9555-C60B29AB4F63}"/>
              </a:ext>
            </a:extLst>
          </p:cNvPr>
          <p:cNvSpPr txBox="1"/>
          <p:nvPr/>
        </p:nvSpPr>
        <p:spPr>
          <a:xfrm rot="16200000">
            <a:off x="8589591" y="3275111"/>
            <a:ext cx="6857999" cy="307777"/>
          </a:xfrm>
          <a:prstGeom prst="rect">
            <a:avLst/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Pagina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Sottotitolo 2">
            <a:extLst>
              <a:ext uri="{FF2B5EF4-FFF2-40B4-BE49-F238E27FC236}">
                <a16:creationId xmlns:a16="http://schemas.microsoft.com/office/drawing/2014/main" id="{5C8BF32E-D4D5-4CEA-BB61-29DB97EC2E14}"/>
              </a:ext>
            </a:extLst>
          </p:cNvPr>
          <p:cNvSpPr txBox="1">
            <a:spLocks/>
          </p:cNvSpPr>
          <p:nvPr/>
        </p:nvSpPr>
        <p:spPr>
          <a:xfrm rot="16200000">
            <a:off x="-2926668" y="3141432"/>
            <a:ext cx="6858002" cy="575131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CUSTODIAMO </a:t>
            </a:r>
            <a:r>
              <a:rPr lang="it-IT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LE IMPRESE  </a:t>
            </a:r>
          </a:p>
        </p:txBody>
      </p:sp>
      <p:pic>
        <p:nvPicPr>
          <p:cNvPr id="14" name="Immagine 13" descr="LOGO PUGLIA SVILUPPO_small">
            <a:extLst>
              <a:ext uri="{FF2B5EF4-FFF2-40B4-BE49-F238E27FC236}">
                <a16:creationId xmlns:a16="http://schemas.microsoft.com/office/drawing/2014/main" id="{AC5E9A22-5D11-47EC-B144-0FDD002D441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45458" y="6051308"/>
            <a:ext cx="1254408" cy="27559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Immagine 7" descr="Regione Puglia.pdf">
            <a:extLst>
              <a:ext uri="{FF2B5EF4-FFF2-40B4-BE49-F238E27FC236}">
                <a16:creationId xmlns:a16="http://schemas.microsoft.com/office/drawing/2014/main" id="{C99A0C2F-597C-414B-94BE-1E48F57BC57D}"/>
              </a:ext>
            </a:extLst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426" y="62310"/>
            <a:ext cx="1008807" cy="94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37189"/>
      </p:ext>
    </p:extLst>
  </p:cSld>
  <p:clrMapOvr>
    <a:masterClrMapping/>
  </p:clrMapOvr>
  <p:transition spd="slow" advTm="4849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E0DB63-857D-41F7-AB5C-15FD453D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761" y="213450"/>
            <a:ext cx="9000000" cy="720000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0" tIns="0" rIns="0" bIns="0">
            <a:normAutofit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CHI SI RIVOLGE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57490C-1716-49F1-9CC9-56002F7CC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426" y="1192751"/>
            <a:ext cx="10820588" cy="545179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MICRO-PICCOLE-MEDIE imprese proponenti devono</a:t>
            </a:r>
          </a:p>
          <a:p>
            <a:pPr marL="228600" lvl="2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essere costituite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iscritte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Registro Imprese e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già attive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c/o la sede pugliese, alla data del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luglio 2019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aver conseguito 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fatturato complessivamente superiore ai 10.000.000,00 di euro nell’esercizio 2020;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 subito difficoltà economiche 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conseguenza dell’epidemia 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delle misure di contenimento della stessa. 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definire le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difficoltà economiche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confronto ricavi conseguiti nei periodi</a:t>
            </a:r>
          </a:p>
          <a:p>
            <a:pPr marL="228600" lvl="1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luglio 2020 - 30 giugno 2021</a:t>
            </a:r>
            <a:r>
              <a:rPr lang="it-I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luglio 2019 - 30 giugno 2020.</a:t>
            </a:r>
          </a:p>
          <a:p>
            <a:pPr marL="228600" lvl="2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30 giugno 2021, dal confronto tra i due periodi deve risultare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decremento dei ricavi pari almeno al 30%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lvl="2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(il fatturato al 30/6/2021 deve essere pari a non oltre il 70% di quello conseguito al 30/6/2020).</a:t>
            </a:r>
          </a:p>
          <a:p>
            <a:pPr marL="228600" lvl="2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aver già beneficiato delle agevolazioni o aver domande in corso a valere sulle agevolazioni previste dai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“prestiti LIFT”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2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il Microprestito Circolante, la misura Titolo II Capo 3 Circolante, la misura Titolo II Capo 6 Circolante.</a:t>
            </a:r>
          </a:p>
          <a:p>
            <a:pPr marL="228600" lvl="2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L’impresa deve esercitare, in via prevalente, alla data di presentazione dell’istanza di sovvenzione un’attività identificata da uno dei codici Ateco ammissibili.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L’allegato 1 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dell’Avviso riporta tutti i codici attività ammissibili.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8C357CE-74BE-4B6A-9555-C60B29AB4F63}"/>
              </a:ext>
            </a:extLst>
          </p:cNvPr>
          <p:cNvSpPr txBox="1"/>
          <p:nvPr/>
        </p:nvSpPr>
        <p:spPr>
          <a:xfrm rot="16200000">
            <a:off x="8589591" y="3275111"/>
            <a:ext cx="6857999" cy="307777"/>
          </a:xfrm>
          <a:prstGeom prst="rect">
            <a:avLst/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Pagina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3" name="Sottotitolo 2">
            <a:extLst>
              <a:ext uri="{FF2B5EF4-FFF2-40B4-BE49-F238E27FC236}">
                <a16:creationId xmlns:a16="http://schemas.microsoft.com/office/drawing/2014/main" id="{5C8BF32E-D4D5-4CEA-BB61-29DB97EC2E14}"/>
              </a:ext>
            </a:extLst>
          </p:cNvPr>
          <p:cNvSpPr txBox="1">
            <a:spLocks/>
          </p:cNvSpPr>
          <p:nvPr/>
        </p:nvSpPr>
        <p:spPr>
          <a:xfrm rot="16200000">
            <a:off x="-2926668" y="3141432"/>
            <a:ext cx="6858002" cy="575131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CUSTODIAMO </a:t>
            </a:r>
            <a:r>
              <a:rPr lang="it-IT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LE IMPRESE  </a:t>
            </a:r>
          </a:p>
        </p:txBody>
      </p:sp>
      <p:pic>
        <p:nvPicPr>
          <p:cNvPr id="14" name="Immagine 13" descr="LOGO PUGLIA SVILUPPO_small">
            <a:extLst>
              <a:ext uri="{FF2B5EF4-FFF2-40B4-BE49-F238E27FC236}">
                <a16:creationId xmlns:a16="http://schemas.microsoft.com/office/drawing/2014/main" id="{AC5E9A22-5D11-47EC-B144-0FDD002D441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53847" y="6042918"/>
            <a:ext cx="1246019" cy="30076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Immagine 7" descr="Regione Puglia.pdf">
            <a:extLst>
              <a:ext uri="{FF2B5EF4-FFF2-40B4-BE49-F238E27FC236}">
                <a16:creationId xmlns:a16="http://schemas.microsoft.com/office/drawing/2014/main" id="{FE024785-9BB1-49DE-AA8E-C27DC164794F}"/>
              </a:ext>
            </a:extLst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426" y="41692"/>
            <a:ext cx="1008807" cy="94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273810"/>
      </p:ext>
    </p:extLst>
  </p:cSld>
  <p:clrMapOvr>
    <a:masterClrMapping/>
  </p:clrMapOvr>
  <p:transition spd="slow" advTm="4849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57490C-1716-49F1-9CC9-56002F7CC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358" y="1000125"/>
            <a:ext cx="10926174" cy="580733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t-IT" sz="2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presenta compilando sul portale </a:t>
            </a:r>
            <a:r>
              <a:rPr lang="it-IT" sz="23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www.custodiamoleimprese.regione.puglia.it</a:t>
            </a:r>
            <a:r>
              <a:rPr 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un’</a:t>
            </a:r>
            <a:r>
              <a:rPr lang="it-IT" sz="23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istanza telematica </a:t>
            </a:r>
            <a:r>
              <a:rPr lang="it-IT" sz="2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descrive le caratteristiche dell’impresa.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3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L’istanza</a:t>
            </a:r>
            <a:r>
              <a:rPr lang="it-IT" sz="23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dovrà essere:</a:t>
            </a:r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firmata digitalmente, </a:t>
            </a:r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caricata sul portale,</a:t>
            </a:r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trasmessa mediante la medesima piattaforma, </a:t>
            </a:r>
            <a:r>
              <a:rPr lang="it-IT" sz="23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allegando la seguente documentazione </a:t>
            </a:r>
            <a:r>
              <a:rPr 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(resa sugli standard disponibili sul portale):</a:t>
            </a:r>
          </a:p>
          <a:p>
            <a:pPr marL="571500" lvl="1" indent="-342900" algn="just">
              <a:spcBef>
                <a:spcPts val="0"/>
              </a:spcBef>
              <a:buFont typeface="+mj-lt"/>
              <a:buAutoNum type="alphaLcParenR"/>
            </a:pPr>
            <a:r>
              <a:rPr 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dichiarazione sostitutiva di atto notorio attestante il </a:t>
            </a:r>
            <a:r>
              <a:rPr lang="it-IT" sz="23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rispetto degli obblighi contributivi</a:t>
            </a:r>
            <a:r>
              <a:rPr 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(include autorizzazione ad eventuale intervento sostitutivo);</a:t>
            </a:r>
            <a:r>
              <a:rPr lang="it-IT" sz="23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 </a:t>
            </a:r>
          </a:p>
          <a:p>
            <a:pPr marL="571500" lvl="1" indent="-342900" algn="just">
              <a:spcBef>
                <a:spcPts val="0"/>
              </a:spcBef>
              <a:buFont typeface="+mj-lt"/>
              <a:buAutoNum type="alphaLcParenR"/>
            </a:pPr>
            <a:r>
              <a:rPr 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documentazione attestante il decremento di fatturato:</a:t>
            </a:r>
          </a:p>
          <a:p>
            <a:pPr lvl="5" algn="just">
              <a:spcBef>
                <a:spcPts val="0"/>
              </a:spcBef>
            </a:pP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it-IT" sz="23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prospetti liquidazioni IVA </a:t>
            </a:r>
            <a:r>
              <a:rPr 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 periodi di riferimento per il calcolo dei fatturati da confrontare,</a:t>
            </a:r>
            <a:endParaRPr lang="it-IT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5" algn="just">
              <a:spcBef>
                <a:spcPts val="0"/>
              </a:spcBef>
            </a:pPr>
            <a:r>
              <a:rPr 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 in alternativa, </a:t>
            </a:r>
            <a:r>
              <a:rPr lang="it-IT" sz="23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asseverazione</a:t>
            </a:r>
            <a:r>
              <a:rPr 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redatta da professionista iscritto all’Ordine dei Dottori Commercialisti e degli Esperti Contabili.</a:t>
            </a:r>
          </a:p>
          <a:p>
            <a:pPr marL="1084263" lvl="5" indent="0" algn="just">
              <a:spcBef>
                <a:spcPts val="0"/>
              </a:spcBef>
              <a:buNone/>
            </a:pPr>
            <a:endParaRPr lang="it-IT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 algn="just">
              <a:spcBef>
                <a:spcPts val="0"/>
              </a:spcBef>
              <a:buNone/>
            </a:pPr>
            <a:r>
              <a:rPr lang="it-IT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è necessario prevedere, o, in futuro, dimostrare o rendicontare spese.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ADF62343-CE03-4B08-9DC2-92EADD3A8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761" y="213450"/>
            <a:ext cx="9000000" cy="720000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0" tIns="0" rIns="0" bIns="0">
            <a:normAutofit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 domanda di agevolazione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6C8C967-A73F-4B90-8F0C-7FE54128FE7F}"/>
              </a:ext>
            </a:extLst>
          </p:cNvPr>
          <p:cNvSpPr txBox="1"/>
          <p:nvPr/>
        </p:nvSpPr>
        <p:spPr>
          <a:xfrm rot="16200000">
            <a:off x="8589591" y="3275111"/>
            <a:ext cx="6857999" cy="307777"/>
          </a:xfrm>
          <a:prstGeom prst="rect">
            <a:avLst/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Pagina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" name="Sottotitolo 2">
            <a:extLst>
              <a:ext uri="{FF2B5EF4-FFF2-40B4-BE49-F238E27FC236}">
                <a16:creationId xmlns:a16="http://schemas.microsoft.com/office/drawing/2014/main" id="{DA6E0328-C690-42CF-9444-2D2F2AA3AFE8}"/>
              </a:ext>
            </a:extLst>
          </p:cNvPr>
          <p:cNvSpPr txBox="1">
            <a:spLocks/>
          </p:cNvSpPr>
          <p:nvPr/>
        </p:nvSpPr>
        <p:spPr>
          <a:xfrm rot="16200000">
            <a:off x="-2926668" y="3141432"/>
            <a:ext cx="6858002" cy="575131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CUSTODIAMO </a:t>
            </a:r>
            <a:r>
              <a:rPr lang="it-IT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LE IMPRESE  </a:t>
            </a:r>
          </a:p>
        </p:txBody>
      </p:sp>
      <p:pic>
        <p:nvPicPr>
          <p:cNvPr id="14" name="Immagine 13" descr="LOGO PUGLIA SVILUPPO_small">
            <a:extLst>
              <a:ext uri="{FF2B5EF4-FFF2-40B4-BE49-F238E27FC236}">
                <a16:creationId xmlns:a16="http://schemas.microsoft.com/office/drawing/2014/main" id="{EF36B7FC-6866-4929-85C1-7E835508B45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58041" y="6038724"/>
            <a:ext cx="1220852" cy="33431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Immagine 7" descr="Regione Puglia.pdf">
            <a:extLst>
              <a:ext uri="{FF2B5EF4-FFF2-40B4-BE49-F238E27FC236}">
                <a16:creationId xmlns:a16="http://schemas.microsoft.com/office/drawing/2014/main" id="{778AB6D8-A012-49CA-862D-21F863EA4555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365" y="50545"/>
            <a:ext cx="1008807" cy="94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0396"/>
      </p:ext>
    </p:extLst>
  </p:cSld>
  <p:clrMapOvr>
    <a:masterClrMapping/>
  </p:clrMapOvr>
  <p:transition spd="slow" advTm="1602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">
            <a:extLst>
              <a:ext uri="{FF2B5EF4-FFF2-40B4-BE49-F238E27FC236}">
                <a16:creationId xmlns:a16="http://schemas.microsoft.com/office/drawing/2014/main" id="{ADF62343-CE03-4B08-9DC2-92EADD3A8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760" y="31312"/>
            <a:ext cx="9000000" cy="723698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0" tIns="0" rIns="0" bIns="0">
            <a:normAutofit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Le agevolazioni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6C8C967-A73F-4B90-8F0C-7FE54128FE7F}"/>
              </a:ext>
            </a:extLst>
          </p:cNvPr>
          <p:cNvSpPr txBox="1"/>
          <p:nvPr/>
        </p:nvSpPr>
        <p:spPr>
          <a:xfrm rot="16200000">
            <a:off x="8589591" y="3275111"/>
            <a:ext cx="6857999" cy="307777"/>
          </a:xfrm>
          <a:prstGeom prst="rect">
            <a:avLst/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Pagina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1" name="Sottotitolo 2">
            <a:extLst>
              <a:ext uri="{FF2B5EF4-FFF2-40B4-BE49-F238E27FC236}">
                <a16:creationId xmlns:a16="http://schemas.microsoft.com/office/drawing/2014/main" id="{DA6E0328-C690-42CF-9444-2D2F2AA3AFE8}"/>
              </a:ext>
            </a:extLst>
          </p:cNvPr>
          <p:cNvSpPr txBox="1">
            <a:spLocks/>
          </p:cNvSpPr>
          <p:nvPr/>
        </p:nvSpPr>
        <p:spPr>
          <a:xfrm rot="16200000">
            <a:off x="-2926668" y="3141432"/>
            <a:ext cx="6858002" cy="575131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CUSTODIAMO </a:t>
            </a:r>
            <a:r>
              <a:rPr lang="it-IT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LE IMPRESE  </a:t>
            </a:r>
          </a:p>
        </p:txBody>
      </p:sp>
      <p:pic>
        <p:nvPicPr>
          <p:cNvPr id="14" name="Immagine 13" descr="LOGO PUGLIA SVILUPPO_small">
            <a:extLst>
              <a:ext uri="{FF2B5EF4-FFF2-40B4-BE49-F238E27FC236}">
                <a16:creationId xmlns:a16="http://schemas.microsoft.com/office/drawing/2014/main" id="{EF36B7FC-6866-4929-85C1-7E835508B45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07708" y="6089058"/>
            <a:ext cx="1178907" cy="27559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1FD5A74-7912-4FAF-B296-B444B84E5CA8}"/>
              </a:ext>
            </a:extLst>
          </p:cNvPr>
          <p:cNvSpPr txBox="1"/>
          <p:nvPr/>
        </p:nvSpPr>
        <p:spPr>
          <a:xfrm>
            <a:off x="929911" y="923322"/>
            <a:ext cx="10934791" cy="5255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L’agevolazione consiste in una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sovvenzione</a:t>
            </a:r>
            <a:r>
              <a:rPr lang="it-IT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che non potrà essere superiore ad € 25.000,00.</a:t>
            </a:r>
          </a:p>
          <a:p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sovvenzione potrà essere anche inferiore a tale limite massimo e diversa da impresa ad impresa perché sarà calcolata proporzionalmente al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decremento di fatturato </a:t>
            </a:r>
            <a:r>
              <a:rPr lang="it-IT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considerato</a:t>
            </a:r>
            <a:r>
              <a:rPr lang="it-IT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quale requisito di accesso: </a:t>
            </a:r>
          </a:p>
          <a:p>
            <a:r>
              <a:rPr lang="it-IT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fatturato conseguito nel periodo 1° luglio 2020 - 30 giugno 2021 deve essere pari a non oltre il 70% di quello conseguito nel periodo 1° luglio 2019 - 30 giugno 2020.</a:t>
            </a:r>
            <a:endParaRPr lang="it-IT" sz="2200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Calcolo dell’importo della sovvenzione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it-IT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calcolo del decremento di fatturato tra i due periodi;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it-IT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it-IT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efinizione del valore pari al 30% del decremento calcolato al punto precedente;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it-IT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lang="it-IT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ualora l’importo di cui al punto precedente risulti essere superiore ad € 25.000,00, l’agevolazione sarà ridotta a tale </a:t>
            </a:r>
            <a:r>
              <a:rPr lang="it-IT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valore massimo</a:t>
            </a:r>
            <a:r>
              <a:rPr lang="it-IT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it-IT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qualora l’importo teorico dell’agevolazione (30% del decremento del fatturato) sia di importo inferiore a tale massimale, sarà concesso tale minore importo.</a:t>
            </a:r>
          </a:p>
        </p:txBody>
      </p:sp>
      <p:pic>
        <p:nvPicPr>
          <p:cNvPr id="8" name="Immagine 7" descr="Regione Puglia.pdf">
            <a:extLst>
              <a:ext uri="{FF2B5EF4-FFF2-40B4-BE49-F238E27FC236}">
                <a16:creationId xmlns:a16="http://schemas.microsoft.com/office/drawing/2014/main" id="{B3CCB597-B9DF-46B8-9A56-CF84DC6E2BF5}"/>
              </a:ext>
            </a:extLst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426" y="-26258"/>
            <a:ext cx="1008807" cy="94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92514"/>
      </p:ext>
    </p:extLst>
  </p:cSld>
  <p:clrMapOvr>
    <a:masterClrMapping/>
  </p:clrMapOvr>
  <p:transition spd="slow" advTm="1602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57490C-1716-49F1-9CC9-56002F7CC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656" y="1000125"/>
            <a:ext cx="10644419" cy="548210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istanze di agevolazione vengono istruite da parte di Puglia Sviluppo per verificare:</a:t>
            </a:r>
          </a:p>
          <a:p>
            <a:pPr marL="514350" indent="-514350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AutoNum type="alphaLcParenR"/>
            </a:pP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rispetto delle 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modalità e dei termini per la trasmissione dell'istanza 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sovvenzione (esclusivamente tramite piattaforma);</a:t>
            </a:r>
          </a:p>
          <a:p>
            <a:pPr marL="514350" indent="-514350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AutoNum type="alphaLcParenR"/>
            </a:pP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completezza e conformità formale dell’istanza 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presentata;</a:t>
            </a:r>
          </a:p>
          <a:p>
            <a:pPr marL="514350" indent="-514350">
              <a:lnSpc>
                <a:spcPct val="160000"/>
              </a:lnSpc>
              <a:spcBef>
                <a:spcPts val="0"/>
              </a:spcBef>
              <a:buAutoNum type="alphaLcParenR"/>
            </a:pP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sussistenza dei requisiti 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 richiesti dall’Art. 2 dell’Avviso.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endParaRPr lang="it-IT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corso dell’istruttoria, se il soggetto proponente non ha dichiarato di essere 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regola con gli obblighi contributivi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Puglia Sviluppo procederà alla richiesta telematica del DURC.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ADF62343-CE03-4B08-9DC2-92EADD3A8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761" y="213450"/>
            <a:ext cx="9000000" cy="720000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0" tIns="0" rIns="0" bIns="0">
            <a:normAutofit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L’istruttoria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6C8C967-A73F-4B90-8F0C-7FE54128FE7F}"/>
              </a:ext>
            </a:extLst>
          </p:cNvPr>
          <p:cNvSpPr txBox="1"/>
          <p:nvPr/>
        </p:nvSpPr>
        <p:spPr>
          <a:xfrm rot="16200000">
            <a:off x="8589591" y="3275111"/>
            <a:ext cx="6857999" cy="307777"/>
          </a:xfrm>
          <a:prstGeom prst="rect">
            <a:avLst/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Pagina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1" name="Sottotitolo 2">
            <a:extLst>
              <a:ext uri="{FF2B5EF4-FFF2-40B4-BE49-F238E27FC236}">
                <a16:creationId xmlns:a16="http://schemas.microsoft.com/office/drawing/2014/main" id="{DA6E0328-C690-42CF-9444-2D2F2AA3AFE8}"/>
              </a:ext>
            </a:extLst>
          </p:cNvPr>
          <p:cNvSpPr txBox="1">
            <a:spLocks/>
          </p:cNvSpPr>
          <p:nvPr/>
        </p:nvSpPr>
        <p:spPr>
          <a:xfrm rot="16200000">
            <a:off x="-2926668" y="3141432"/>
            <a:ext cx="6858002" cy="575131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CUSTODIAMO </a:t>
            </a:r>
            <a:r>
              <a:rPr lang="it-IT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LE IMPRESE  </a:t>
            </a:r>
          </a:p>
        </p:txBody>
      </p:sp>
      <p:pic>
        <p:nvPicPr>
          <p:cNvPr id="14" name="Immagine 13" descr="LOGO PUGLIA SVILUPPO_small">
            <a:extLst>
              <a:ext uri="{FF2B5EF4-FFF2-40B4-BE49-F238E27FC236}">
                <a16:creationId xmlns:a16="http://schemas.microsoft.com/office/drawing/2014/main" id="{EF36B7FC-6866-4929-85C1-7E835508B45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37069" y="6059696"/>
            <a:ext cx="1212463" cy="30076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Immagine 7" descr="Regione Puglia.pdf">
            <a:extLst>
              <a:ext uri="{FF2B5EF4-FFF2-40B4-BE49-F238E27FC236}">
                <a16:creationId xmlns:a16="http://schemas.microsoft.com/office/drawing/2014/main" id="{DE08E8E4-1BEE-48B0-8C85-C20BD99A66EE}"/>
              </a:ext>
            </a:extLst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6368" y="50545"/>
            <a:ext cx="1008807" cy="94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360767"/>
      </p:ext>
    </p:extLst>
  </p:cSld>
  <p:clrMapOvr>
    <a:masterClrMapping/>
  </p:clrMapOvr>
  <p:transition spd="slow" advTm="1602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57490C-1716-49F1-9CC9-56002F7CC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656" y="1000125"/>
            <a:ext cx="10644419" cy="548210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istanze di agevolazione ritenute ammissibili riceveranno da Puglia Sviluppo una PEC con la 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 Dirigenziale di concessione agevolazioni 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dovranno trasmettere tramite la piattaforma </a:t>
            </a:r>
            <a:r>
              <a:rPr lang="it-IT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www.custodiamoleimprese.regione.puglia.it 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AutoNum type="alphaLcParenR"/>
            </a:pP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determina di concessione firmata digitalmente dal titolare / legale rappresentante dell’impresa per 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accettazione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14350" indent="-514350"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AutoNum type="alphaLcParenR"/>
            </a:pP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scansione del 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d’identità 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titolare / legale rappresentante dell’impresa;</a:t>
            </a:r>
          </a:p>
          <a:p>
            <a:pPr marL="514350" indent="-514350">
              <a:lnSpc>
                <a:spcPct val="160000"/>
              </a:lnSpc>
              <a:spcBef>
                <a:spcPts val="0"/>
              </a:spcBef>
              <a:buAutoNum type="alphaLcParenR"/>
            </a:pP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estratto c/c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evidenza dell’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IBAN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dell’indicazione del </a:t>
            </a:r>
            <a:r>
              <a:rPr lang="it-IT" sz="2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titolare</a:t>
            </a:r>
            <a:r>
              <a:rPr lang="it-IT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conto.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endParaRPr lang="it-IT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ADF62343-CE03-4B08-9DC2-92EADD3A8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761" y="213450"/>
            <a:ext cx="9000000" cy="720000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0" tIns="0" rIns="0" bIns="0">
            <a:normAutofit fontScale="90000"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 concessione e </a:t>
            </a:r>
            <a:br>
              <a:rPr lang="it-IT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it-IT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l’erogazione delle agevolazioni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6C8C967-A73F-4B90-8F0C-7FE54128FE7F}"/>
              </a:ext>
            </a:extLst>
          </p:cNvPr>
          <p:cNvSpPr txBox="1"/>
          <p:nvPr/>
        </p:nvSpPr>
        <p:spPr>
          <a:xfrm rot="16200000">
            <a:off x="8589591" y="3275111"/>
            <a:ext cx="6857999" cy="307777"/>
          </a:xfrm>
          <a:prstGeom prst="rect">
            <a:avLst/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Pagina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1" name="Sottotitolo 2">
            <a:extLst>
              <a:ext uri="{FF2B5EF4-FFF2-40B4-BE49-F238E27FC236}">
                <a16:creationId xmlns:a16="http://schemas.microsoft.com/office/drawing/2014/main" id="{DA6E0328-C690-42CF-9444-2D2F2AA3AFE8}"/>
              </a:ext>
            </a:extLst>
          </p:cNvPr>
          <p:cNvSpPr txBox="1">
            <a:spLocks/>
          </p:cNvSpPr>
          <p:nvPr/>
        </p:nvSpPr>
        <p:spPr>
          <a:xfrm rot="16200000">
            <a:off x="-2926668" y="3141432"/>
            <a:ext cx="6858002" cy="575131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CUSTODIAMO </a:t>
            </a:r>
            <a:r>
              <a:rPr lang="it-IT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LE IMPRESE  </a:t>
            </a:r>
          </a:p>
        </p:txBody>
      </p:sp>
      <p:pic>
        <p:nvPicPr>
          <p:cNvPr id="14" name="Immagine 13" descr="LOGO PUGLIA SVILUPPO_small">
            <a:extLst>
              <a:ext uri="{FF2B5EF4-FFF2-40B4-BE49-F238E27FC236}">
                <a16:creationId xmlns:a16="http://schemas.microsoft.com/office/drawing/2014/main" id="{EF36B7FC-6866-4929-85C1-7E835508B45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37069" y="6059696"/>
            <a:ext cx="1212463" cy="30076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Immagine 7" descr="Regione Puglia.pdf">
            <a:extLst>
              <a:ext uri="{FF2B5EF4-FFF2-40B4-BE49-F238E27FC236}">
                <a16:creationId xmlns:a16="http://schemas.microsoft.com/office/drawing/2014/main" id="{DE08E8E4-1BEE-48B0-8C85-C20BD99A66EE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6368" y="50545"/>
            <a:ext cx="1008807" cy="94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20532"/>
      </p:ext>
    </p:extLst>
  </p:cSld>
  <p:clrMapOvr>
    <a:masterClrMapping/>
  </p:clrMapOvr>
  <p:transition spd="slow" advTm="1602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57490C-1716-49F1-9CC9-56002F7CC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531" y="919005"/>
            <a:ext cx="10447539" cy="545583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900" dirty="0">
                <a:latin typeface="Arial" panose="020B0604020202020204" pitchFamily="34" charset="0"/>
                <a:cs typeface="Arial" panose="020B0604020202020204" pitchFamily="34" charset="0"/>
              </a:rPr>
              <a:t>Per consultazione dell’Avviso e della modulistica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9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https://regione.puglia.it/web/guest/bandi-e-avvisi</a:t>
            </a:r>
            <a:endParaRPr lang="it-IT" sz="19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www.custodiamoleimprese.regione.puglia.it</a:t>
            </a:r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900" dirty="0">
                <a:latin typeface="Arial" panose="020B0604020202020204" pitchFamily="34" charset="0"/>
                <a:cs typeface="Arial" panose="020B0604020202020204" pitchFamily="34" charset="0"/>
              </a:rPr>
              <a:t> Per la presentazione della domanda di agevolazione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www.custodiamoleimprese.regione.puglia.it</a:t>
            </a:r>
            <a:r>
              <a:rPr lang="it-IT" sz="2000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it-IT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900" dirty="0">
                <a:latin typeface="Arial" panose="020B0604020202020204" pitchFamily="34" charset="0"/>
                <a:cs typeface="Arial" panose="020B0604020202020204" pitchFamily="34" charset="0"/>
              </a:rPr>
              <a:t>Si consiglia vivamente di accedere alla compilazione della domanda esclusivamente quando si è in possesso della firma digitale per la sottoscrizione dei documenti, nonché di tutti i dati e della documentazione richiesti dall’Avviso e dalla relativa modulistica. Si ricorda che l’invio di domande incomplete genererà ritardi nell’erogazione della sovvenzione.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it-IT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900" dirty="0">
                <a:latin typeface="Arial" panose="020B0604020202020204" pitchFamily="34" charset="0"/>
                <a:cs typeface="Arial" panose="020B0604020202020204" pitchFamily="34" charset="0"/>
              </a:rPr>
              <a:t>Numero Verde per info </a:t>
            </a:r>
            <a:r>
              <a:rPr lang="it-IT" sz="19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800990064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900" dirty="0">
                <a:latin typeface="Arial" panose="020B0604020202020204" pitchFamily="34" charset="0"/>
                <a:cs typeface="Arial" panose="020B0604020202020204" pitchFamily="34" charset="0"/>
              </a:rPr>
              <a:t>dal lunedì al venerdì dalle ore 9.00 alle 13.00 e dalle ore 14.00 alle 18.00.</a:t>
            </a:r>
            <a:endParaRPr lang="it-IT" altLang="it-IT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BB40910-9148-4677-A906-1DE29427C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761" y="213450"/>
            <a:ext cx="9000000" cy="720000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0" tIns="0" rIns="0" bIns="0">
            <a:normAutofit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Riferimenti utili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D374E31-B5E0-4222-8688-4BDD3C598051}"/>
              </a:ext>
            </a:extLst>
          </p:cNvPr>
          <p:cNvSpPr txBox="1"/>
          <p:nvPr/>
        </p:nvSpPr>
        <p:spPr>
          <a:xfrm rot="16200000">
            <a:off x="8589591" y="3275111"/>
            <a:ext cx="6857999" cy="307777"/>
          </a:xfrm>
          <a:prstGeom prst="rect">
            <a:avLst/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it-I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Pagina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id="{AC019DE9-4F18-4308-A9B3-160159231CE1}"/>
              </a:ext>
            </a:extLst>
          </p:cNvPr>
          <p:cNvSpPr txBox="1">
            <a:spLocks/>
          </p:cNvSpPr>
          <p:nvPr/>
        </p:nvSpPr>
        <p:spPr>
          <a:xfrm rot="16200000">
            <a:off x="-2926668" y="3141432"/>
            <a:ext cx="6858002" cy="575131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CUSTODIAMO </a:t>
            </a:r>
            <a:r>
              <a:rPr lang="it-IT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LE IMPRESE  </a:t>
            </a:r>
          </a:p>
        </p:txBody>
      </p:sp>
      <p:pic>
        <p:nvPicPr>
          <p:cNvPr id="14" name="Immagine 13" descr="LOGO PUGLIA SVILUPPO_small">
            <a:extLst>
              <a:ext uri="{FF2B5EF4-FFF2-40B4-BE49-F238E27FC236}">
                <a16:creationId xmlns:a16="http://schemas.microsoft.com/office/drawing/2014/main" id="{2B3B878B-1B2C-4F7C-A684-A7361DE6A03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41263" y="6055502"/>
            <a:ext cx="1220852" cy="300761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Immagine 7" descr="Regione Puglia.pdf">
            <a:extLst>
              <a:ext uri="{FF2B5EF4-FFF2-40B4-BE49-F238E27FC236}">
                <a16:creationId xmlns:a16="http://schemas.microsoft.com/office/drawing/2014/main" id="{9C38EE3A-EE4E-401D-A351-5F0666D18D68}"/>
              </a:ext>
            </a:extLst>
          </p:cNvPr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426" y="48945"/>
            <a:ext cx="1008807" cy="94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880140"/>
      </p:ext>
    </p:extLst>
  </p:cSld>
  <p:clrMapOvr>
    <a:masterClrMapping/>
  </p:clrMapOvr>
  <p:transition spd="slow" advTm="1268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3|6.9|3"/>
</p:tagLst>
</file>

<file path=ppt/theme/theme1.xml><?xml version="1.0" encoding="utf-8"?>
<a:theme xmlns:a="http://schemas.openxmlformats.org/drawingml/2006/main" name="Pacco">
  <a:themeElements>
    <a:clrScheme name="Pacco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c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co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TM10001115[[fn=Pacco]]</Template>
  <TotalTime>4576</TotalTime>
  <Words>1064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Gill Sans MT</vt:lpstr>
      <vt:lpstr>Verdana</vt:lpstr>
      <vt:lpstr>Wingdings</vt:lpstr>
      <vt:lpstr>Pacco</vt:lpstr>
      <vt:lpstr>GUIDA  alla MISURA AGEVOLATIVA </vt:lpstr>
      <vt:lpstr>COSA TROVI IN QUESTA GUIDA</vt:lpstr>
      <vt:lpstr>Le finalità della misura</vt:lpstr>
      <vt:lpstr>A CHI SI RIVOLGE</vt:lpstr>
      <vt:lpstr>La domanda di agevolazione</vt:lpstr>
      <vt:lpstr>Le agevolazioni</vt:lpstr>
      <vt:lpstr>L’istruttoria</vt:lpstr>
      <vt:lpstr>La concessione e  l’erogazione delle agevolazioni</vt:lpstr>
      <vt:lpstr>Riferimenti utili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 alla corretta REALIZZAZIONE e RENDICONTAZIONE degli INVESTIMENTI e delle SPESE</dc:title>
  <dc:creator>Puglia Sviluppo</dc:creator>
  <cp:lastModifiedBy>Caliandro Pierpaolo</cp:lastModifiedBy>
  <cp:revision>132</cp:revision>
  <cp:lastPrinted>2020-06-03T15:45:40Z</cp:lastPrinted>
  <dcterms:created xsi:type="dcterms:W3CDTF">2020-03-26T08:28:32Z</dcterms:created>
  <dcterms:modified xsi:type="dcterms:W3CDTF">2021-11-04T18:39:05Z</dcterms:modified>
</cp:coreProperties>
</file>