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15"/>
  </p:notesMasterIdLst>
  <p:sldIdLst>
    <p:sldId id="256" r:id="rId2"/>
    <p:sldId id="266" r:id="rId3"/>
    <p:sldId id="267" r:id="rId4"/>
    <p:sldId id="268" r:id="rId5"/>
    <p:sldId id="263" r:id="rId6"/>
    <p:sldId id="264" r:id="rId7"/>
    <p:sldId id="257" r:id="rId8"/>
    <p:sldId id="258" r:id="rId9"/>
    <p:sldId id="259" r:id="rId10"/>
    <p:sldId id="260" r:id="rId11"/>
    <p:sldId id="261" r:id="rId12"/>
    <p:sldId id="265" r:id="rId13"/>
    <p:sldId id="262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37" autoAdjust="0"/>
  </p:normalViewPr>
  <p:slideViewPr>
    <p:cSldViewPr>
      <p:cViewPr varScale="1">
        <p:scale>
          <a:sx n="52" d="100"/>
          <a:sy n="52" d="100"/>
        </p:scale>
        <p:origin x="7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CPT_vers2\elaborazioni%20CPT\grafici_tabelle_tributi_propr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CPT_vers2\elaborazioni%20CPT\grafici_tabelle_tributi_propr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CPT_vers2\elaborazioni%20CPT\grafici_tabelle_tributi_propr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CPT_vers2\elaborazioni%20CPT\grafici_tabelle_tributi_propr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CPT_vers2\elaborazioni%20CPT\grafici_tabelle_tributi_propr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it-IT" sz="1400" b="1" i="0" baseline="0" dirty="0" smtClean="0"/>
              <a:t>Figura 1. Tributi </a:t>
            </a:r>
            <a:r>
              <a:rPr lang="it-IT" sz="1400" b="1" i="0" baseline="0" dirty="0"/>
              <a:t>propri </a:t>
            </a:r>
            <a:r>
              <a:rPr lang="it-IT" sz="1400" b="1" i="0" baseline="0" dirty="0" smtClean="0"/>
              <a:t>in Puglia, Amministrazioni </a:t>
            </a:r>
            <a:r>
              <a:rPr lang="it-IT" sz="1400" b="1" i="0" baseline="0" dirty="0"/>
              <a:t>Regionali e </a:t>
            </a:r>
            <a:r>
              <a:rPr lang="it-IT" sz="1400" b="1" i="0" baseline="0" dirty="0" smtClean="0"/>
              <a:t>Locali</a:t>
            </a:r>
            <a:endParaRPr lang="it-IT" sz="1400" dirty="0"/>
          </a:p>
        </c:rich>
      </c:tx>
      <c:layout>
        <c:manualLayout>
          <c:xMode val="edge"/>
          <c:yMode val="edge"/>
          <c:x val="0.19299230390698102"/>
          <c:y val="3.234501347708895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28525366913411"/>
          <c:y val="0.13884104109627818"/>
          <c:w val="0.63760981188212928"/>
          <c:h val="0.64282983494987733"/>
        </c:manualLayout>
      </c:layout>
      <c:lineChart>
        <c:grouping val="standard"/>
        <c:varyColors val="0"/>
        <c:ser>
          <c:idx val="0"/>
          <c:order val="0"/>
          <c:tx>
            <c:strRef>
              <c:f>'tabelle ANALISI'!$CX$9</c:f>
              <c:strCache>
                <c:ptCount val="1"/>
                <c:pt idx="0">
                  <c:v>AMMINISTRAZIONI REGIONALI</c:v>
                </c:pt>
              </c:strCache>
            </c:strRef>
          </c:tx>
          <c:marker>
            <c:symbol val="none"/>
          </c:marker>
          <c:cat>
            <c:strRef>
              <c:f>'tabelle ANALISI'!$CY$8:$DL$8</c:f>
              <c:strCache>
                <c:ptCount val="14"/>
                <c:pt idx="0">
                  <c:v>2000-02</c:v>
                </c:pt>
                <c:pt idx="1">
                  <c:v>2001-03</c:v>
                </c:pt>
                <c:pt idx="2">
                  <c:v>2002-04</c:v>
                </c:pt>
                <c:pt idx="3">
                  <c:v>2003-05</c:v>
                </c:pt>
                <c:pt idx="4">
                  <c:v>2004-06</c:v>
                </c:pt>
                <c:pt idx="5">
                  <c:v>2005-07</c:v>
                </c:pt>
                <c:pt idx="6">
                  <c:v>2006-08</c:v>
                </c:pt>
                <c:pt idx="7">
                  <c:v>2007-09</c:v>
                </c:pt>
                <c:pt idx="8">
                  <c:v>2008-10</c:v>
                </c:pt>
                <c:pt idx="9">
                  <c:v>2009-11</c:v>
                </c:pt>
                <c:pt idx="10">
                  <c:v>2010-2012</c:v>
                </c:pt>
                <c:pt idx="11">
                  <c:v>2011-13</c:v>
                </c:pt>
                <c:pt idx="12">
                  <c:v>2012-14</c:v>
                </c:pt>
                <c:pt idx="13">
                  <c:v>2013-15</c:v>
                </c:pt>
              </c:strCache>
            </c:strRef>
          </c:cat>
          <c:val>
            <c:numRef>
              <c:f>'tabelle ANALISI'!$CY$9:$DL$9</c:f>
              <c:numCache>
                <c:formatCode>#,##0.0</c:formatCode>
                <c:ptCount val="14"/>
                <c:pt idx="0">
                  <c:v>2327.971581642515</c:v>
                </c:pt>
                <c:pt idx="1">
                  <c:v>2308.5025243258056</c:v>
                </c:pt>
                <c:pt idx="2">
                  <c:v>2494.6912211339804</c:v>
                </c:pt>
                <c:pt idx="3">
                  <c:v>1822.0643593872317</c:v>
                </c:pt>
                <c:pt idx="4">
                  <c:v>1960.1438005117604</c:v>
                </c:pt>
                <c:pt idx="5">
                  <c:v>1507.7593312779077</c:v>
                </c:pt>
                <c:pt idx="6">
                  <c:v>2454.3958318559912</c:v>
                </c:pt>
                <c:pt idx="7">
                  <c:v>2549.2367950305097</c:v>
                </c:pt>
                <c:pt idx="8">
                  <c:v>3048.2185756356512</c:v>
                </c:pt>
                <c:pt idx="9">
                  <c:v>2375.5059059698383</c:v>
                </c:pt>
                <c:pt idx="10">
                  <c:v>2626.1644390439537</c:v>
                </c:pt>
                <c:pt idx="11">
                  <c:v>2644.7647833723136</c:v>
                </c:pt>
                <c:pt idx="12">
                  <c:v>2881.0532084931392</c:v>
                </c:pt>
                <c:pt idx="13">
                  <c:v>2638.4813502328252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'tabelle ANALISI'!$CX$10</c:f>
              <c:strCache>
                <c:ptCount val="1"/>
                <c:pt idx="0">
                  <c:v>AMMINISTRAZIONI LOCALI</c:v>
                </c:pt>
              </c:strCache>
            </c:strRef>
          </c:tx>
          <c:marker>
            <c:symbol val="none"/>
          </c:marker>
          <c:cat>
            <c:strRef>
              <c:f>'tabelle ANALISI'!$CY$8:$DL$8</c:f>
              <c:strCache>
                <c:ptCount val="14"/>
                <c:pt idx="0">
                  <c:v>2000-02</c:v>
                </c:pt>
                <c:pt idx="1">
                  <c:v>2001-03</c:v>
                </c:pt>
                <c:pt idx="2">
                  <c:v>2002-04</c:v>
                </c:pt>
                <c:pt idx="3">
                  <c:v>2003-05</c:v>
                </c:pt>
                <c:pt idx="4">
                  <c:v>2004-06</c:v>
                </c:pt>
                <c:pt idx="5">
                  <c:v>2005-07</c:v>
                </c:pt>
                <c:pt idx="6">
                  <c:v>2006-08</c:v>
                </c:pt>
                <c:pt idx="7">
                  <c:v>2007-09</c:v>
                </c:pt>
                <c:pt idx="8">
                  <c:v>2008-10</c:v>
                </c:pt>
                <c:pt idx="9">
                  <c:v>2009-11</c:v>
                </c:pt>
                <c:pt idx="10">
                  <c:v>2010-2012</c:v>
                </c:pt>
                <c:pt idx="11">
                  <c:v>2011-13</c:v>
                </c:pt>
                <c:pt idx="12">
                  <c:v>2012-14</c:v>
                </c:pt>
                <c:pt idx="13">
                  <c:v>2013-15</c:v>
                </c:pt>
              </c:strCache>
            </c:strRef>
          </c:cat>
          <c:val>
            <c:numRef>
              <c:f>'tabelle ANALISI'!$CY$10:$DL$10</c:f>
              <c:numCache>
                <c:formatCode>#,##0.0</c:formatCode>
                <c:ptCount val="14"/>
                <c:pt idx="0">
                  <c:v>1600.465998881531</c:v>
                </c:pt>
                <c:pt idx="1">
                  <c:v>1718.1936766671377</c:v>
                </c:pt>
                <c:pt idx="2">
                  <c:v>1842.9237229567173</c:v>
                </c:pt>
                <c:pt idx="3">
                  <c:v>1876.9677915364566</c:v>
                </c:pt>
                <c:pt idx="4">
                  <c:v>1837.560063056929</c:v>
                </c:pt>
                <c:pt idx="5">
                  <c:v>1814.275741246327</c:v>
                </c:pt>
                <c:pt idx="6">
                  <c:v>1831.6257795231479</c:v>
                </c:pt>
                <c:pt idx="7">
                  <c:v>1830.2226544685254</c:v>
                </c:pt>
                <c:pt idx="8">
                  <c:v>1791.8990739642388</c:v>
                </c:pt>
                <c:pt idx="9">
                  <c:v>1989.9556631340913</c:v>
                </c:pt>
                <c:pt idx="10">
                  <c:v>2278.9922678906642</c:v>
                </c:pt>
                <c:pt idx="11">
                  <c:v>2462.9702510001161</c:v>
                </c:pt>
                <c:pt idx="12">
                  <c:v>2425.3599747017101</c:v>
                </c:pt>
                <c:pt idx="13">
                  <c:v>2149.6030981017298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815752"/>
        <c:axId val="162357592"/>
      </c:lineChart>
      <c:catAx>
        <c:axId val="133815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2357592"/>
        <c:crosses val="autoZero"/>
        <c:auto val="1"/>
        <c:lblAlgn val="ctr"/>
        <c:lblOffset val="100"/>
        <c:noMultiLvlLbl val="0"/>
      </c:catAx>
      <c:valAx>
        <c:axId val="1623575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/>
                  <a:t>valori</a:t>
                </a:r>
                <a:r>
                  <a:rPr lang="en-US" dirty="0"/>
                  <a:t> </a:t>
                </a:r>
                <a:r>
                  <a:rPr lang="en-US" dirty="0" err="1"/>
                  <a:t>milioni</a:t>
                </a:r>
                <a:r>
                  <a:rPr lang="en-US" dirty="0"/>
                  <a:t> euro </a:t>
                </a:r>
                <a:r>
                  <a:rPr lang="en-US" dirty="0" smtClean="0"/>
                  <a:t>(anno base 2010 )</a:t>
                </a:r>
                <a:endParaRPr lang="en-US" dirty="0"/>
              </a:p>
            </c:rich>
          </c:tx>
          <c:overlay val="0"/>
        </c:title>
        <c:numFmt formatCode="#,##0.0" sourceLinked="1"/>
        <c:majorTickMark val="none"/>
        <c:minorTickMark val="none"/>
        <c:tickLblPos val="nextTo"/>
        <c:crossAx val="133815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242964011521"/>
          <c:y val="0.48189429151544755"/>
          <c:w val="0.26442786411998143"/>
          <c:h val="0.1299760171487998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it-IT" sz="1400" dirty="0" smtClean="0"/>
              <a:t>Figura 2. Tributi propri</a:t>
            </a:r>
            <a:r>
              <a:rPr lang="it-IT" sz="1400" baseline="0" dirty="0" smtClean="0"/>
              <a:t> pro capite, </a:t>
            </a:r>
            <a:r>
              <a:rPr lang="it-IT" sz="1400" dirty="0" smtClean="0"/>
              <a:t> </a:t>
            </a:r>
            <a:r>
              <a:rPr lang="it-IT" sz="1400" baseline="0" dirty="0" smtClean="0"/>
              <a:t>Amministrazioni Regionali</a:t>
            </a:r>
            <a:endParaRPr lang="it-IT" sz="1400" dirty="0"/>
          </a:p>
        </c:rich>
      </c:tx>
      <c:layout>
        <c:manualLayout>
          <c:xMode val="edge"/>
          <c:yMode val="edge"/>
          <c:x val="0.1733560757221424"/>
          <c:y val="1.456402615548367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'tabelle ANALISI'!$BB$4</c:f>
              <c:strCache>
                <c:ptCount val="1"/>
                <c:pt idx="0">
                  <c:v>2000-02</c:v>
                </c:pt>
              </c:strCache>
            </c:strRef>
          </c:tx>
          <c:invertIfNegative val="0"/>
          <c:cat>
            <c:strRef>
              <c:f>'tabelle ANALISI'!$BA$5:$BA$25</c:f>
              <c:strCache>
                <c:ptCount val="21"/>
                <c:pt idx="0">
                  <c:v>V.d'Aosta</c:v>
                </c:pt>
                <c:pt idx="1">
                  <c:v>Piemonte</c:v>
                </c:pt>
                <c:pt idx="2">
                  <c:v>P.A.Bolzano</c:v>
                </c:pt>
                <c:pt idx="3">
                  <c:v>Lombardia</c:v>
                </c:pt>
                <c:pt idx="4">
                  <c:v>Toscana</c:v>
                </c:pt>
                <c:pt idx="5">
                  <c:v>P.A.Trento</c:v>
                </c:pt>
                <c:pt idx="6">
                  <c:v>Lazio</c:v>
                </c:pt>
                <c:pt idx="7">
                  <c:v>E.Romagna</c:v>
                </c:pt>
                <c:pt idx="8">
                  <c:v>Marche</c:v>
                </c:pt>
                <c:pt idx="9">
                  <c:v>Veneto</c:v>
                </c:pt>
                <c:pt idx="10">
                  <c:v> Liguria</c:v>
                </c:pt>
                <c:pt idx="11">
                  <c:v>F.V.Giulia</c:v>
                </c:pt>
                <c:pt idx="12">
                  <c:v>Umbria</c:v>
                </c:pt>
                <c:pt idx="13">
                  <c:v>Abruzzo</c:v>
                </c:pt>
                <c:pt idx="14">
                  <c:v>Molise</c:v>
                </c:pt>
                <c:pt idx="15">
                  <c:v>Puglia</c:v>
                </c:pt>
                <c:pt idx="16">
                  <c:v>Sicilia</c:v>
                </c:pt>
                <c:pt idx="17">
                  <c:v>Campania</c:v>
                </c:pt>
                <c:pt idx="18">
                  <c:v>Basilicata</c:v>
                </c:pt>
                <c:pt idx="19">
                  <c:v>Sardegna</c:v>
                </c:pt>
                <c:pt idx="20">
                  <c:v>Calabria</c:v>
                </c:pt>
              </c:strCache>
            </c:strRef>
          </c:cat>
          <c:val>
            <c:numRef>
              <c:f>'tabelle ANALISI'!$BB$5:$BB$25</c:f>
              <c:numCache>
                <c:formatCode>#,##0.0</c:formatCode>
                <c:ptCount val="21"/>
                <c:pt idx="0">
                  <c:v>1807.2646406861286</c:v>
                </c:pt>
                <c:pt idx="1">
                  <c:v>1297.8188310016169</c:v>
                </c:pt>
                <c:pt idx="2">
                  <c:v>1182.1037865883202</c:v>
                </c:pt>
                <c:pt idx="3">
                  <c:v>1061.5873613567605</c:v>
                </c:pt>
                <c:pt idx="4">
                  <c:v>1052.4553687493096</c:v>
                </c:pt>
                <c:pt idx="5">
                  <c:v>1038.1582164274748</c:v>
                </c:pt>
                <c:pt idx="6">
                  <c:v>988.2028922283738</c:v>
                </c:pt>
                <c:pt idx="7">
                  <c:v>968.04349012091939</c:v>
                </c:pt>
                <c:pt idx="8">
                  <c:v>961.87515778553859</c:v>
                </c:pt>
                <c:pt idx="9">
                  <c:v>848.19452612877967</c:v>
                </c:pt>
                <c:pt idx="10">
                  <c:v>805.63123396695755</c:v>
                </c:pt>
                <c:pt idx="11">
                  <c:v>741.75823021164126</c:v>
                </c:pt>
                <c:pt idx="12">
                  <c:v>683.94304739511642</c:v>
                </c:pt>
                <c:pt idx="13">
                  <c:v>611.11312984833432</c:v>
                </c:pt>
                <c:pt idx="14">
                  <c:v>607.44638650443142</c:v>
                </c:pt>
                <c:pt idx="15">
                  <c:v>578.37750040321305</c:v>
                </c:pt>
                <c:pt idx="16">
                  <c:v>529.03793112954838</c:v>
                </c:pt>
                <c:pt idx="17">
                  <c:v>529.02643482132623</c:v>
                </c:pt>
                <c:pt idx="18">
                  <c:v>442.57863186424265</c:v>
                </c:pt>
                <c:pt idx="19">
                  <c:v>438.35968090151056</c:v>
                </c:pt>
                <c:pt idx="20">
                  <c:v>362.0055947541926</c:v>
                </c:pt>
              </c:numCache>
            </c:numRef>
          </c:val>
        </c:ser>
        <c:ser>
          <c:idx val="1"/>
          <c:order val="1"/>
          <c:tx>
            <c:strRef>
              <c:f>'tabelle ANALISI'!$BC$4</c:f>
              <c:strCache>
                <c:ptCount val="1"/>
                <c:pt idx="0">
                  <c:v>2013-15</c:v>
                </c:pt>
              </c:strCache>
            </c:strRef>
          </c:tx>
          <c:invertIfNegative val="0"/>
          <c:cat>
            <c:strRef>
              <c:f>'tabelle ANALISI'!$BA$5:$BA$25</c:f>
              <c:strCache>
                <c:ptCount val="21"/>
                <c:pt idx="0">
                  <c:v>V.d'Aosta</c:v>
                </c:pt>
                <c:pt idx="1">
                  <c:v>Piemonte</c:v>
                </c:pt>
                <c:pt idx="2">
                  <c:v>P.A.Bolzano</c:v>
                </c:pt>
                <c:pt idx="3">
                  <c:v>Lombardia</c:v>
                </c:pt>
                <c:pt idx="4">
                  <c:v>Toscana</c:v>
                </c:pt>
                <c:pt idx="5">
                  <c:v>P.A.Trento</c:v>
                </c:pt>
                <c:pt idx="6">
                  <c:v>Lazio</c:v>
                </c:pt>
                <c:pt idx="7">
                  <c:v>E.Romagna</c:v>
                </c:pt>
                <c:pt idx="8">
                  <c:v>Marche</c:v>
                </c:pt>
                <c:pt idx="9">
                  <c:v>Veneto</c:v>
                </c:pt>
                <c:pt idx="10">
                  <c:v> Liguria</c:v>
                </c:pt>
                <c:pt idx="11">
                  <c:v>F.V.Giulia</c:v>
                </c:pt>
                <c:pt idx="12">
                  <c:v>Umbria</c:v>
                </c:pt>
                <c:pt idx="13">
                  <c:v>Abruzzo</c:v>
                </c:pt>
                <c:pt idx="14">
                  <c:v>Molise</c:v>
                </c:pt>
                <c:pt idx="15">
                  <c:v>Puglia</c:v>
                </c:pt>
                <c:pt idx="16">
                  <c:v>Sicilia</c:v>
                </c:pt>
                <c:pt idx="17">
                  <c:v>Campania</c:v>
                </c:pt>
                <c:pt idx="18">
                  <c:v>Basilicata</c:v>
                </c:pt>
                <c:pt idx="19">
                  <c:v>Sardegna</c:v>
                </c:pt>
                <c:pt idx="20">
                  <c:v>Calabria</c:v>
                </c:pt>
              </c:strCache>
            </c:strRef>
          </c:cat>
          <c:val>
            <c:numRef>
              <c:f>'tabelle ANALISI'!$BC$5:$BC$25</c:f>
              <c:numCache>
                <c:formatCode>#,##0.0</c:formatCode>
                <c:ptCount val="21"/>
                <c:pt idx="0">
                  <c:v>1028.9707130496311</c:v>
                </c:pt>
                <c:pt idx="1">
                  <c:v>871.59680972172612</c:v>
                </c:pt>
                <c:pt idx="2">
                  <c:v>958.08652758025642</c:v>
                </c:pt>
                <c:pt idx="3">
                  <c:v>1200.7939106359104</c:v>
                </c:pt>
                <c:pt idx="4">
                  <c:v>992.73476987088554</c:v>
                </c:pt>
                <c:pt idx="5">
                  <c:v>804.00438738318462</c:v>
                </c:pt>
                <c:pt idx="6">
                  <c:v>1419.440417454158</c:v>
                </c:pt>
                <c:pt idx="7">
                  <c:v>1199.0808227945743</c:v>
                </c:pt>
                <c:pt idx="8">
                  <c:v>895.20930070697034</c:v>
                </c:pt>
                <c:pt idx="9">
                  <c:v>1039.7005430664212</c:v>
                </c:pt>
                <c:pt idx="10">
                  <c:v>1000.6137094188226</c:v>
                </c:pt>
                <c:pt idx="11">
                  <c:v>675.56613890621543</c:v>
                </c:pt>
                <c:pt idx="12">
                  <c:v>780.28137166351371</c:v>
                </c:pt>
                <c:pt idx="13">
                  <c:v>809.5492784056554</c:v>
                </c:pt>
                <c:pt idx="14">
                  <c:v>635.78409478819481</c:v>
                </c:pt>
                <c:pt idx="15">
                  <c:v>645.21367592537274</c:v>
                </c:pt>
                <c:pt idx="16">
                  <c:v>539.73029612333289</c:v>
                </c:pt>
                <c:pt idx="17">
                  <c:v>579.56344473523438</c:v>
                </c:pt>
                <c:pt idx="18">
                  <c:v>767.03502837225381</c:v>
                </c:pt>
                <c:pt idx="19">
                  <c:v>400.32103627368167</c:v>
                </c:pt>
                <c:pt idx="20">
                  <c:v>591.74019549004322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358376"/>
        <c:axId val="162358768"/>
      </c:barChart>
      <c:catAx>
        <c:axId val="162358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2358768"/>
        <c:crosses val="autoZero"/>
        <c:auto val="1"/>
        <c:lblAlgn val="ctr"/>
        <c:lblOffset val="100"/>
        <c:noMultiLvlLbl val="0"/>
      </c:catAx>
      <c:valAx>
        <c:axId val="162358768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crossAx val="1623583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it-IT" sz="1400" b="1" i="0" baseline="0" dirty="0" smtClean="0"/>
              <a:t>Figura 3. Tributi </a:t>
            </a:r>
            <a:r>
              <a:rPr lang="it-IT" sz="1400" b="1" i="0" baseline="0" dirty="0"/>
              <a:t>propri </a:t>
            </a:r>
            <a:r>
              <a:rPr lang="it-IT" sz="1400" b="1" i="0" baseline="0" dirty="0" smtClean="0"/>
              <a:t>pro capite, Amministrazioni Locali</a:t>
            </a:r>
            <a:endParaRPr lang="it-IT" sz="1400" b="1" i="0" baseline="0" dirty="0"/>
          </a:p>
        </c:rich>
      </c:tx>
      <c:layout>
        <c:manualLayout>
          <c:xMode val="edge"/>
          <c:yMode val="edge"/>
          <c:x val="0.1511171200380175"/>
          <c:y val="1.373154080862557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'tabelle ANALISI'!$BH$4</c:f>
              <c:strCache>
                <c:ptCount val="1"/>
                <c:pt idx="0">
                  <c:v>2000-02</c:v>
                </c:pt>
              </c:strCache>
            </c:strRef>
          </c:tx>
          <c:invertIfNegative val="0"/>
          <c:cat>
            <c:strRef>
              <c:f>'tabelle ANALISI'!$BG$5:$BG$25</c:f>
              <c:strCache>
                <c:ptCount val="21"/>
                <c:pt idx="0">
                  <c:v>Liguria</c:v>
                </c:pt>
                <c:pt idx="1">
                  <c:v>Toscana</c:v>
                </c:pt>
                <c:pt idx="2">
                  <c:v>E.Romagna</c:v>
                </c:pt>
                <c:pt idx="3">
                  <c:v>Lazio</c:v>
                </c:pt>
                <c:pt idx="4">
                  <c:v>Lombardia</c:v>
                </c:pt>
                <c:pt idx="5">
                  <c:v>Veneto</c:v>
                </c:pt>
                <c:pt idx="6">
                  <c:v>Piemonte</c:v>
                </c:pt>
                <c:pt idx="7">
                  <c:v>Umbria</c:v>
                </c:pt>
                <c:pt idx="8">
                  <c:v>Marche</c:v>
                </c:pt>
                <c:pt idx="9">
                  <c:v>F.V.Giulia</c:v>
                </c:pt>
                <c:pt idx="10">
                  <c:v>Abruzzo</c:v>
                </c:pt>
                <c:pt idx="11">
                  <c:v>V.d'Aosta</c:v>
                </c:pt>
                <c:pt idx="12">
                  <c:v>P.A.Bolzano</c:v>
                </c:pt>
                <c:pt idx="13">
                  <c:v>Puglia</c:v>
                </c:pt>
                <c:pt idx="14">
                  <c:v>P.A.Trento</c:v>
                </c:pt>
                <c:pt idx="15">
                  <c:v>Molise</c:v>
                </c:pt>
                <c:pt idx="16">
                  <c:v>Sardegna</c:v>
                </c:pt>
                <c:pt idx="17">
                  <c:v>Campania</c:v>
                </c:pt>
                <c:pt idx="18">
                  <c:v>Basilicata</c:v>
                </c:pt>
                <c:pt idx="19">
                  <c:v>Sicilia</c:v>
                </c:pt>
                <c:pt idx="20">
                  <c:v>Calabria</c:v>
                </c:pt>
              </c:strCache>
            </c:strRef>
          </c:cat>
          <c:val>
            <c:numRef>
              <c:f>'tabelle ANALISI'!$BH$5:$BH$25</c:f>
              <c:numCache>
                <c:formatCode>#,##0.00</c:formatCode>
                <c:ptCount val="21"/>
                <c:pt idx="0">
                  <c:v>803.49580644794878</c:v>
                </c:pt>
                <c:pt idx="1">
                  <c:v>727.47792341293916</c:v>
                </c:pt>
                <c:pt idx="2">
                  <c:v>725.61934934169767</c:v>
                </c:pt>
                <c:pt idx="3">
                  <c:v>660.31852626515752</c:v>
                </c:pt>
                <c:pt idx="4">
                  <c:v>642.2613640297451</c:v>
                </c:pt>
                <c:pt idx="5">
                  <c:v>614.32128030000456</c:v>
                </c:pt>
                <c:pt idx="6">
                  <c:v>593.95339003241872</c:v>
                </c:pt>
                <c:pt idx="7">
                  <c:v>577.15834595699141</c:v>
                </c:pt>
                <c:pt idx="8">
                  <c:v>553.29657228574899</c:v>
                </c:pt>
                <c:pt idx="9">
                  <c:v>546.29022627525649</c:v>
                </c:pt>
                <c:pt idx="10">
                  <c:v>452.00591264270093</c:v>
                </c:pt>
                <c:pt idx="11">
                  <c:v>440.41887591615006</c:v>
                </c:pt>
                <c:pt idx="12">
                  <c:v>409.70300781154725</c:v>
                </c:pt>
                <c:pt idx="13">
                  <c:v>397.57832972332807</c:v>
                </c:pt>
                <c:pt idx="14">
                  <c:v>390.49149099879526</c:v>
                </c:pt>
                <c:pt idx="15">
                  <c:v>365.95339972872353</c:v>
                </c:pt>
                <c:pt idx="16">
                  <c:v>345.62412112364888</c:v>
                </c:pt>
                <c:pt idx="17">
                  <c:v>338.22955120295006</c:v>
                </c:pt>
                <c:pt idx="18">
                  <c:v>284.55607617755959</c:v>
                </c:pt>
                <c:pt idx="19">
                  <c:v>278.02597011049255</c:v>
                </c:pt>
                <c:pt idx="20">
                  <c:v>263.44504699489386</c:v>
                </c:pt>
              </c:numCache>
            </c:numRef>
          </c:val>
        </c:ser>
        <c:ser>
          <c:idx val="1"/>
          <c:order val="1"/>
          <c:tx>
            <c:strRef>
              <c:f>'tabelle ANALISI'!$BI$4</c:f>
              <c:strCache>
                <c:ptCount val="1"/>
                <c:pt idx="0">
                  <c:v>2013-15</c:v>
                </c:pt>
              </c:strCache>
            </c:strRef>
          </c:tx>
          <c:invertIfNegative val="0"/>
          <c:cat>
            <c:strRef>
              <c:f>'tabelle ANALISI'!$BG$5:$BG$25</c:f>
              <c:strCache>
                <c:ptCount val="21"/>
                <c:pt idx="0">
                  <c:v>Liguria</c:v>
                </c:pt>
                <c:pt idx="1">
                  <c:v>Toscana</c:v>
                </c:pt>
                <c:pt idx="2">
                  <c:v>E.Romagna</c:v>
                </c:pt>
                <c:pt idx="3">
                  <c:v>Lazio</c:v>
                </c:pt>
                <c:pt idx="4">
                  <c:v>Lombardia</c:v>
                </c:pt>
                <c:pt idx="5">
                  <c:v>Veneto</c:v>
                </c:pt>
                <c:pt idx="6">
                  <c:v>Piemonte</c:v>
                </c:pt>
                <c:pt idx="7">
                  <c:v>Umbria</c:v>
                </c:pt>
                <c:pt idx="8">
                  <c:v>Marche</c:v>
                </c:pt>
                <c:pt idx="9">
                  <c:v>F.V.Giulia</c:v>
                </c:pt>
                <c:pt idx="10">
                  <c:v>Abruzzo</c:v>
                </c:pt>
                <c:pt idx="11">
                  <c:v>V.d'Aosta</c:v>
                </c:pt>
                <c:pt idx="12">
                  <c:v>P.A.Bolzano</c:v>
                </c:pt>
                <c:pt idx="13">
                  <c:v>Puglia</c:v>
                </c:pt>
                <c:pt idx="14">
                  <c:v>P.A.Trento</c:v>
                </c:pt>
                <c:pt idx="15">
                  <c:v>Molise</c:v>
                </c:pt>
                <c:pt idx="16">
                  <c:v>Sardegna</c:v>
                </c:pt>
                <c:pt idx="17">
                  <c:v>Campania</c:v>
                </c:pt>
                <c:pt idx="18">
                  <c:v>Basilicata</c:v>
                </c:pt>
                <c:pt idx="19">
                  <c:v>Sicilia</c:v>
                </c:pt>
                <c:pt idx="20">
                  <c:v>Calabria</c:v>
                </c:pt>
              </c:strCache>
            </c:strRef>
          </c:cat>
          <c:val>
            <c:numRef>
              <c:f>'tabelle ANALISI'!$BI$5:$BI$25</c:f>
              <c:numCache>
                <c:formatCode>#,##0.00</c:formatCode>
                <c:ptCount val="21"/>
                <c:pt idx="0">
                  <c:v>904.8836964516031</c:v>
                </c:pt>
                <c:pt idx="1">
                  <c:v>744.80541688308278</c:v>
                </c:pt>
                <c:pt idx="2">
                  <c:v>700.00883357647547</c:v>
                </c:pt>
                <c:pt idx="3">
                  <c:v>666.8196487096634</c:v>
                </c:pt>
                <c:pt idx="4">
                  <c:v>622.55560918447736</c:v>
                </c:pt>
                <c:pt idx="5">
                  <c:v>591.21725557638763</c:v>
                </c:pt>
                <c:pt idx="6">
                  <c:v>658.2079806740378</c:v>
                </c:pt>
                <c:pt idx="7">
                  <c:v>651.02166030487149</c:v>
                </c:pt>
                <c:pt idx="8">
                  <c:v>653.93587797239945</c:v>
                </c:pt>
                <c:pt idx="9">
                  <c:v>473.43886441469391</c:v>
                </c:pt>
                <c:pt idx="10">
                  <c:v>634.43432547882958</c:v>
                </c:pt>
                <c:pt idx="11">
                  <c:v>832.02440021701784</c:v>
                </c:pt>
                <c:pt idx="12">
                  <c:v>482.35420480583042</c:v>
                </c:pt>
                <c:pt idx="13">
                  <c:v>525.64432386191811</c:v>
                </c:pt>
                <c:pt idx="14">
                  <c:v>438.58294303375027</c:v>
                </c:pt>
                <c:pt idx="15">
                  <c:v>575.08471471135442</c:v>
                </c:pt>
                <c:pt idx="16">
                  <c:v>513.1680161310685</c:v>
                </c:pt>
                <c:pt idx="17">
                  <c:v>592.0493549225489</c:v>
                </c:pt>
                <c:pt idx="18">
                  <c:v>552.21557732659755</c:v>
                </c:pt>
                <c:pt idx="19">
                  <c:v>516.87050158775571</c:v>
                </c:pt>
                <c:pt idx="20">
                  <c:v>539.88531068689565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163624"/>
        <c:axId val="163164016"/>
      </c:barChart>
      <c:catAx>
        <c:axId val="163163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3164016"/>
        <c:crosses val="autoZero"/>
        <c:auto val="1"/>
        <c:lblAlgn val="ctr"/>
        <c:lblOffset val="100"/>
        <c:noMultiLvlLbl val="0"/>
      </c:catAx>
      <c:valAx>
        <c:axId val="163164016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631636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it-IT" sz="1400" dirty="0" smtClean="0"/>
              <a:t>Figura 4.</a:t>
            </a:r>
            <a:r>
              <a:rPr lang="it-IT" sz="1400" baseline="0" dirty="0" smtClean="0"/>
              <a:t> </a:t>
            </a:r>
            <a:r>
              <a:rPr lang="it-IT" sz="1400" dirty="0" smtClean="0"/>
              <a:t>Trasferimenti </a:t>
            </a:r>
            <a:r>
              <a:rPr lang="it-IT" sz="1400" dirty="0"/>
              <a:t>dallo Stato in</a:t>
            </a:r>
            <a:r>
              <a:rPr lang="it-IT" sz="1400" baseline="0" dirty="0"/>
              <a:t> Puglia - Amministrazioni Regionali e Locali</a:t>
            </a:r>
            <a:endParaRPr lang="it-IT" sz="1400" dirty="0"/>
          </a:p>
        </c:rich>
      </c:tx>
      <c:layout>
        <c:manualLayout>
          <c:xMode val="edge"/>
          <c:yMode val="edge"/>
          <c:x val="0.1399701715137957"/>
          <c:y val="2.0486475834158479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'tabelle ANALISI'!$DQ$19</c:f>
              <c:strCache>
                <c:ptCount val="1"/>
                <c:pt idx="0">
                  <c:v>Amministrazioni Regionali</c:v>
                </c:pt>
              </c:strCache>
            </c:strRef>
          </c:tx>
          <c:marker>
            <c:symbol val="none"/>
          </c:marker>
          <c:cat>
            <c:strRef>
              <c:f>'tabelle ANALISI'!$DR$18:$EE$18</c:f>
              <c:strCache>
                <c:ptCount val="14"/>
                <c:pt idx="0">
                  <c:v>2000-02</c:v>
                </c:pt>
                <c:pt idx="1">
                  <c:v>2001-03</c:v>
                </c:pt>
                <c:pt idx="2">
                  <c:v>2002-04</c:v>
                </c:pt>
                <c:pt idx="3">
                  <c:v>2003-05</c:v>
                </c:pt>
                <c:pt idx="4">
                  <c:v>2004-06</c:v>
                </c:pt>
                <c:pt idx="5">
                  <c:v>2005-07</c:v>
                </c:pt>
                <c:pt idx="6">
                  <c:v>2006-08</c:v>
                </c:pt>
                <c:pt idx="7">
                  <c:v>2007-09</c:v>
                </c:pt>
                <c:pt idx="8">
                  <c:v>2008-10</c:v>
                </c:pt>
                <c:pt idx="9">
                  <c:v>2009-11</c:v>
                </c:pt>
                <c:pt idx="10">
                  <c:v>2010-2012</c:v>
                </c:pt>
                <c:pt idx="11">
                  <c:v>2011-13</c:v>
                </c:pt>
                <c:pt idx="12">
                  <c:v>2012-14</c:v>
                </c:pt>
                <c:pt idx="13">
                  <c:v>2013-15</c:v>
                </c:pt>
              </c:strCache>
            </c:strRef>
          </c:cat>
          <c:val>
            <c:numRef>
              <c:f>'tabelle ANALISI'!$DR$19:$EE$19</c:f>
              <c:numCache>
                <c:formatCode>#,##0.0</c:formatCode>
                <c:ptCount val="14"/>
                <c:pt idx="0">
                  <c:v>3208.9791798421656</c:v>
                </c:pt>
                <c:pt idx="1">
                  <c:v>3761.8484946000408</c:v>
                </c:pt>
                <c:pt idx="2">
                  <c:v>3831.0622525629042</c:v>
                </c:pt>
                <c:pt idx="3">
                  <c:v>2782.2671392127086</c:v>
                </c:pt>
                <c:pt idx="4">
                  <c:v>1076.9825863345104</c:v>
                </c:pt>
                <c:pt idx="5">
                  <c:v>641.13494893131463</c:v>
                </c:pt>
                <c:pt idx="6">
                  <c:v>1964.2843215758926</c:v>
                </c:pt>
                <c:pt idx="7">
                  <c:v>1973.9027019537057</c:v>
                </c:pt>
                <c:pt idx="8">
                  <c:v>2094.3138069965712</c:v>
                </c:pt>
                <c:pt idx="9">
                  <c:v>743.99468291848609</c:v>
                </c:pt>
                <c:pt idx="10">
                  <c:v>801.36103891079949</c:v>
                </c:pt>
                <c:pt idx="11">
                  <c:v>1572.1654796570679</c:v>
                </c:pt>
                <c:pt idx="12">
                  <c:v>1788.2851666098516</c:v>
                </c:pt>
                <c:pt idx="13">
                  <c:v>2531.9322021984949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'tabelle ANALISI'!$DQ$20</c:f>
              <c:strCache>
                <c:ptCount val="1"/>
                <c:pt idx="0">
                  <c:v>Amministrazioni Locali</c:v>
                </c:pt>
              </c:strCache>
            </c:strRef>
          </c:tx>
          <c:marker>
            <c:symbol val="none"/>
          </c:marker>
          <c:cat>
            <c:strRef>
              <c:f>'tabelle ANALISI'!$DR$18:$EE$18</c:f>
              <c:strCache>
                <c:ptCount val="14"/>
                <c:pt idx="0">
                  <c:v>2000-02</c:v>
                </c:pt>
                <c:pt idx="1">
                  <c:v>2001-03</c:v>
                </c:pt>
                <c:pt idx="2">
                  <c:v>2002-04</c:v>
                </c:pt>
                <c:pt idx="3">
                  <c:v>2003-05</c:v>
                </c:pt>
                <c:pt idx="4">
                  <c:v>2004-06</c:v>
                </c:pt>
                <c:pt idx="5">
                  <c:v>2005-07</c:v>
                </c:pt>
                <c:pt idx="6">
                  <c:v>2006-08</c:v>
                </c:pt>
                <c:pt idx="7">
                  <c:v>2007-09</c:v>
                </c:pt>
                <c:pt idx="8">
                  <c:v>2008-10</c:v>
                </c:pt>
                <c:pt idx="9">
                  <c:v>2009-11</c:v>
                </c:pt>
                <c:pt idx="10">
                  <c:v>2010-2012</c:v>
                </c:pt>
                <c:pt idx="11">
                  <c:v>2011-13</c:v>
                </c:pt>
                <c:pt idx="12">
                  <c:v>2012-14</c:v>
                </c:pt>
                <c:pt idx="13">
                  <c:v>2013-15</c:v>
                </c:pt>
              </c:strCache>
            </c:strRef>
          </c:cat>
          <c:val>
            <c:numRef>
              <c:f>'tabelle ANALISI'!$DR$20:$EE$20</c:f>
              <c:numCache>
                <c:formatCode>#,##0.0</c:formatCode>
                <c:ptCount val="14"/>
                <c:pt idx="0">
                  <c:v>1760.377425304524</c:v>
                </c:pt>
                <c:pt idx="1">
                  <c:v>1641.3130423258581</c:v>
                </c:pt>
                <c:pt idx="2">
                  <c:v>1448.6668968970705</c:v>
                </c:pt>
                <c:pt idx="3">
                  <c:v>1294.902463249648</c:v>
                </c:pt>
                <c:pt idx="4">
                  <c:v>1249.0213257860339</c:v>
                </c:pt>
                <c:pt idx="5">
                  <c:v>1303.876444195663</c:v>
                </c:pt>
                <c:pt idx="6">
                  <c:v>1437.6458588488742</c:v>
                </c:pt>
                <c:pt idx="7">
                  <c:v>1570.9395679418205</c:v>
                </c:pt>
                <c:pt idx="8">
                  <c:v>1589.9766780325917</c:v>
                </c:pt>
                <c:pt idx="9">
                  <c:v>1272.9426281272381</c:v>
                </c:pt>
                <c:pt idx="10">
                  <c:v>948.72469612322982</c:v>
                </c:pt>
                <c:pt idx="11">
                  <c:v>674.66913075009563</c:v>
                </c:pt>
                <c:pt idx="12">
                  <c:v>639.70026754189905</c:v>
                </c:pt>
                <c:pt idx="13">
                  <c:v>480.63754371438898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164800"/>
        <c:axId val="163165192"/>
      </c:lineChart>
      <c:catAx>
        <c:axId val="163164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3165192"/>
        <c:crosses val="autoZero"/>
        <c:auto val="1"/>
        <c:lblAlgn val="ctr"/>
        <c:lblOffset val="100"/>
        <c:noMultiLvlLbl val="0"/>
      </c:catAx>
      <c:valAx>
        <c:axId val="1631651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 dirty="0"/>
                  <a:t>Valori milioni di euro, </a:t>
                </a:r>
                <a:r>
                  <a:rPr lang="it-IT" dirty="0" smtClean="0"/>
                  <a:t>anno base 2010</a:t>
                </a:r>
                <a:endParaRPr lang="it-IT" dirty="0"/>
              </a:p>
            </c:rich>
          </c:tx>
          <c:overlay val="0"/>
        </c:title>
        <c:numFmt formatCode="#,##0.0" sourceLinked="1"/>
        <c:majorTickMark val="none"/>
        <c:minorTickMark val="none"/>
        <c:tickLblPos val="nextTo"/>
        <c:crossAx val="163164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53094705443683"/>
          <c:y val="0.45291297663390839"/>
          <c:w val="0.20252050708426547"/>
          <c:h val="0.1514986082399484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it-IT" sz="1400" dirty="0" smtClean="0"/>
              <a:t>Figura 5. Rapporto Tributi</a:t>
            </a:r>
            <a:r>
              <a:rPr lang="it-IT" sz="1400" baseline="0" dirty="0" smtClean="0"/>
              <a:t> propri/trasferimenti in Puglia</a:t>
            </a:r>
            <a:endParaRPr lang="it-IT" sz="1400" dirty="0"/>
          </a:p>
        </c:rich>
      </c:tx>
      <c:layout>
        <c:manualLayout>
          <c:xMode val="edge"/>
          <c:yMode val="edge"/>
          <c:x val="0.25778827233372686"/>
          <c:y val="1.882352941176474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9202925477012003E-2"/>
          <c:y val="0.11036932883389562"/>
          <c:w val="0.75654675749800981"/>
          <c:h val="0.71037029082310421"/>
        </c:manualLayout>
      </c:layout>
      <c:lineChart>
        <c:grouping val="standard"/>
        <c:varyColors val="0"/>
        <c:ser>
          <c:idx val="0"/>
          <c:order val="0"/>
          <c:tx>
            <c:strRef>
              <c:f>'tabelle ANALISI'!$CG$20</c:f>
              <c:strCache>
                <c:ptCount val="1"/>
                <c:pt idx="0">
                  <c:v>Amministrazioni Regionali</c:v>
                </c:pt>
              </c:strCache>
            </c:strRef>
          </c:tx>
          <c:marker>
            <c:symbol val="none"/>
          </c:marker>
          <c:cat>
            <c:strRef>
              <c:f>'tabelle ANALISI'!$CH$19:$CU$19</c:f>
              <c:strCache>
                <c:ptCount val="14"/>
                <c:pt idx="0">
                  <c:v>2000-02</c:v>
                </c:pt>
                <c:pt idx="1">
                  <c:v>2001-03</c:v>
                </c:pt>
                <c:pt idx="2">
                  <c:v>2002-04</c:v>
                </c:pt>
                <c:pt idx="3">
                  <c:v>2003-05</c:v>
                </c:pt>
                <c:pt idx="4">
                  <c:v>2004-06</c:v>
                </c:pt>
                <c:pt idx="5">
                  <c:v>2005-07</c:v>
                </c:pt>
                <c:pt idx="6">
                  <c:v>2006-08</c:v>
                </c:pt>
                <c:pt idx="7">
                  <c:v>2007-09</c:v>
                </c:pt>
                <c:pt idx="8">
                  <c:v>2008-10</c:v>
                </c:pt>
                <c:pt idx="9">
                  <c:v>2009-11</c:v>
                </c:pt>
                <c:pt idx="10">
                  <c:v>2010-2012</c:v>
                </c:pt>
                <c:pt idx="11">
                  <c:v>2011-13</c:v>
                </c:pt>
                <c:pt idx="12">
                  <c:v>2012-14</c:v>
                </c:pt>
                <c:pt idx="13">
                  <c:v>2013-15</c:v>
                </c:pt>
              </c:strCache>
            </c:strRef>
          </c:cat>
          <c:val>
            <c:numRef>
              <c:f>'tabelle ANALISI'!$CH$20:$CU$20</c:f>
              <c:numCache>
                <c:formatCode>#,##0.000</c:formatCode>
                <c:ptCount val="14"/>
                <c:pt idx="0">
                  <c:v>0.78470345224307381</c:v>
                </c:pt>
                <c:pt idx="1">
                  <c:v>0.74114186721209074</c:v>
                </c:pt>
                <c:pt idx="2">
                  <c:v>0.79484471133710211</c:v>
                </c:pt>
                <c:pt idx="3">
                  <c:v>1.2804501445387888</c:v>
                </c:pt>
                <c:pt idx="4">
                  <c:v>2.410960463543415</c:v>
                </c:pt>
                <c:pt idx="5">
                  <c:v>2.4989844287814011</c:v>
                </c:pt>
                <c:pt idx="6">
                  <c:v>2.0192646720879979</c:v>
                </c:pt>
                <c:pt idx="7">
                  <c:v>2.1230574914781748</c:v>
                </c:pt>
                <c:pt idx="8">
                  <c:v>2.396688485226365</c:v>
                </c:pt>
                <c:pt idx="9">
                  <c:v>3.5798989246656636</c:v>
                </c:pt>
                <c:pt idx="10">
                  <c:v>3.6096300447387422</c:v>
                </c:pt>
                <c:pt idx="11">
                  <c:v>3.1097215713548336</c:v>
                </c:pt>
                <c:pt idx="12">
                  <c:v>2.4634609973823678</c:v>
                </c:pt>
                <c:pt idx="13">
                  <c:v>1.364585029761842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'tabelle ANALISI'!$CG$21</c:f>
              <c:strCache>
                <c:ptCount val="1"/>
                <c:pt idx="0">
                  <c:v>Amministrazioni Locali</c:v>
                </c:pt>
              </c:strCache>
            </c:strRef>
          </c:tx>
          <c:marker>
            <c:symbol val="none"/>
          </c:marker>
          <c:cat>
            <c:strRef>
              <c:f>'tabelle ANALISI'!$CH$19:$CU$19</c:f>
              <c:strCache>
                <c:ptCount val="14"/>
                <c:pt idx="0">
                  <c:v>2000-02</c:v>
                </c:pt>
                <c:pt idx="1">
                  <c:v>2001-03</c:v>
                </c:pt>
                <c:pt idx="2">
                  <c:v>2002-04</c:v>
                </c:pt>
                <c:pt idx="3">
                  <c:v>2003-05</c:v>
                </c:pt>
                <c:pt idx="4">
                  <c:v>2004-06</c:v>
                </c:pt>
                <c:pt idx="5">
                  <c:v>2005-07</c:v>
                </c:pt>
                <c:pt idx="6">
                  <c:v>2006-08</c:v>
                </c:pt>
                <c:pt idx="7">
                  <c:v>2007-09</c:v>
                </c:pt>
                <c:pt idx="8">
                  <c:v>2008-10</c:v>
                </c:pt>
                <c:pt idx="9">
                  <c:v>2009-11</c:v>
                </c:pt>
                <c:pt idx="10">
                  <c:v>2010-2012</c:v>
                </c:pt>
                <c:pt idx="11">
                  <c:v>2011-13</c:v>
                </c:pt>
                <c:pt idx="12">
                  <c:v>2012-14</c:v>
                </c:pt>
                <c:pt idx="13">
                  <c:v>2013-15</c:v>
                </c:pt>
              </c:strCache>
            </c:strRef>
          </c:cat>
          <c:val>
            <c:numRef>
              <c:f>'tabelle ANALISI'!$CH$21:$CU$21</c:f>
              <c:numCache>
                <c:formatCode>#,##0.000</c:formatCode>
                <c:ptCount val="14"/>
                <c:pt idx="0">
                  <c:v>0.9128691500523054</c:v>
                </c:pt>
                <c:pt idx="1">
                  <c:v>1.066860696311712</c:v>
                </c:pt>
                <c:pt idx="2">
                  <c:v>1.2939102308620338</c:v>
                </c:pt>
                <c:pt idx="3">
                  <c:v>1.4562857277843033</c:v>
                </c:pt>
                <c:pt idx="4">
                  <c:v>1.4724390920562578</c:v>
                </c:pt>
                <c:pt idx="5">
                  <c:v>1.3977486324752466</c:v>
                </c:pt>
                <c:pt idx="6">
                  <c:v>1.2807550422934764</c:v>
                </c:pt>
                <c:pt idx="7">
                  <c:v>1.1722759742908</c:v>
                </c:pt>
                <c:pt idx="8">
                  <c:v>1.1300323232490976</c:v>
                </c:pt>
                <c:pt idx="9">
                  <c:v>2.0238950286895045</c:v>
                </c:pt>
                <c:pt idx="10">
                  <c:v>2.9026801085236289</c:v>
                </c:pt>
                <c:pt idx="11">
                  <c:v>3.6545389726784188</c:v>
                </c:pt>
                <c:pt idx="12">
                  <c:v>3.8373573520403714</c:v>
                </c:pt>
                <c:pt idx="13">
                  <c:v>5.1588677053012502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165976"/>
        <c:axId val="163166368"/>
      </c:lineChart>
      <c:catAx>
        <c:axId val="163165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3166368"/>
        <c:crosses val="autoZero"/>
        <c:auto val="1"/>
        <c:lblAlgn val="ctr"/>
        <c:lblOffset val="100"/>
        <c:noMultiLvlLbl val="0"/>
      </c:catAx>
      <c:valAx>
        <c:axId val="163166368"/>
        <c:scaling>
          <c:orientation val="minMax"/>
        </c:scaling>
        <c:delete val="0"/>
        <c:axPos val="l"/>
        <c:majorGridlines/>
        <c:numFmt formatCode="#,##0.00" sourceLinked="0"/>
        <c:majorTickMark val="none"/>
        <c:minorTickMark val="none"/>
        <c:tickLblPos val="nextTo"/>
        <c:crossAx val="1631659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1A494-E177-419A-A36E-ABCF74CC19B8}" type="datetimeFigureOut">
              <a:rPr lang="it-IT" smtClean="0"/>
              <a:pPr/>
              <a:t>21/11/2017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AB509-5FA6-4D80-B252-F10091B427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49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AB509-5FA6-4D80-B252-F10091B42703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697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522-FBF5-4935-B638-D6A7724BA2CB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045-7485-4741-A9C4-2F310A6557F4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9E2B-0A4C-40CB-97FF-D3D86B3409CA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4EC-1551-453C-AE2D-8174ABBD39A6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C24-32ED-4335-91E9-496310F89BA2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2C34-2FB1-4E7C-8969-0FC2779E2010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8C7-91EE-4E27-A41B-8C9F2DE99AAA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B9B20-FB98-4655-ABD5-3753073AE6A5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C598D-13D7-4BD4-8F80-E10F3E45E6A2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D41A-B13C-4891-96E6-FF121EF4F804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7C2-CC15-4A04-8880-A2C4E44A5D44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D1DBF-E94A-40A6-82A2-36CDE113C257}" type="datetime1">
              <a:rPr lang="it-IT" smtClean="0"/>
              <a:pPr/>
              <a:t>21/11/2017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Ciro Imperio - Le entrate degli Enti Territoriali in Puglia nell'ultimo decennio: composizione ed evoluzione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F50E6-5F76-4055-9198-5577DC61636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857496"/>
            <a:ext cx="9144000" cy="2000264"/>
          </a:xfrm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  <a:latin typeface="Calibri" pitchFamily="34" charset="0"/>
              </a:rPr>
              <a:t>Le entrate degli Enti Territoriali in Puglia nell’ultimo decennio: composizione ed evoluzione</a:t>
            </a:r>
            <a:r>
              <a:rPr lang="it-IT" sz="2400" dirty="0" smtClean="0">
                <a:latin typeface="Calibri" pitchFamily="34" charset="0"/>
              </a:rPr>
              <a:t/>
            </a:r>
            <a:br>
              <a:rPr lang="it-IT" sz="2400" dirty="0" smtClean="0">
                <a:latin typeface="Calibri" pitchFamily="34" charset="0"/>
              </a:rPr>
            </a:br>
            <a:endParaRPr lang="it-IT" sz="2400" dirty="0">
              <a:latin typeface="Calibri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28728" y="4643446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Relatore: dott. Ciro Giuseppe Imperio</a:t>
            </a:r>
          </a:p>
          <a:p>
            <a:pPr algn="ctr"/>
            <a:r>
              <a:rPr lang="it-IT" sz="1400" i="1" dirty="0"/>
              <a:t>d</a:t>
            </a:r>
            <a:r>
              <a:rPr lang="it-IT" sz="1400" i="1" dirty="0" smtClean="0"/>
              <a:t>irigente Sezione Bilancio e Ragioneria – Regione Puglia</a:t>
            </a:r>
            <a:endParaRPr lang="it-IT" sz="1400" i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14348" y="1643050"/>
            <a:ext cx="784003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smtClean="0"/>
              <a:t>Convegno: Le risorse pubbliche per lo sviluppo sul territorio attraverso i dati CPT</a:t>
            </a:r>
          </a:p>
          <a:p>
            <a:pPr algn="ctr"/>
            <a:endParaRPr lang="it-IT" sz="1600" b="1" i="1" dirty="0" smtClean="0"/>
          </a:p>
          <a:p>
            <a:pPr algn="ctr"/>
            <a:r>
              <a:rPr lang="it-IT" sz="1600" b="1" i="1" dirty="0" smtClean="0"/>
              <a:t>Bari, 30 novembre 2017</a:t>
            </a:r>
            <a:endParaRPr lang="it-IT" sz="1600" b="1" i="1" dirty="0"/>
          </a:p>
        </p:txBody>
      </p:sp>
      <p:pic>
        <p:nvPicPr>
          <p:cNvPr id="16385" name="Picture 1" descr="C:\Users\User\Downloads\Pictures\LOGO R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188" y="571480"/>
            <a:ext cx="2000250" cy="1047750"/>
          </a:xfrm>
          <a:prstGeom prst="rect">
            <a:avLst/>
          </a:prstGeom>
          <a:noFill/>
        </p:spPr>
      </p:pic>
      <p:pic>
        <p:nvPicPr>
          <p:cNvPr id="16386" name="Picture 2" descr="C:\Users\User\Downloads\Logo CPT\logo_cpt.png_201639466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2302" y="714356"/>
            <a:ext cx="1643074" cy="876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Le entrate da tributi </a:t>
            </a:r>
            <a:r>
              <a:rPr lang="it-IT" sz="3200" b="1" dirty="0" smtClean="0">
                <a:solidFill>
                  <a:srgbClr val="C00000"/>
                </a:solidFill>
              </a:rPr>
              <a:t>propri</a:t>
            </a:r>
            <a:endParaRPr lang="it-IT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1214414" y="1714488"/>
          <a:ext cx="7019926" cy="4624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000100" y="1142984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solidFill>
                  <a:srgbClr val="C00000"/>
                </a:solidFill>
              </a:rPr>
              <a:t>Confronto tra regioni</a:t>
            </a:r>
            <a:endParaRPr lang="it-IT" i="1" dirty="0">
              <a:solidFill>
                <a:srgbClr val="C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357554" y="6143644"/>
            <a:ext cx="2595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Valori reali (anno base 2010), euro pro capite</a:t>
            </a:r>
            <a:endParaRPr lang="it-IT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I trasferimenti dallo Stato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11</a:t>
            </a:fld>
            <a:endParaRPr lang="it-IT"/>
          </a:p>
        </p:txBody>
      </p:sp>
      <p:graphicFrame>
        <p:nvGraphicFramePr>
          <p:cNvPr id="6" name="Grafico 5"/>
          <p:cNvGraphicFramePr/>
          <p:nvPr/>
        </p:nvGraphicFramePr>
        <p:xfrm>
          <a:off x="314325" y="1714488"/>
          <a:ext cx="8515350" cy="378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12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165870" y="2182812"/>
          <a:ext cx="4814908" cy="2786076"/>
        </p:xfrm>
        <a:graphic>
          <a:graphicData uri="http://schemas.openxmlformats.org/drawingml/2006/table">
            <a:tbl>
              <a:tblPr/>
              <a:tblGrid>
                <a:gridCol w="2204806"/>
                <a:gridCol w="778167"/>
                <a:gridCol w="778167"/>
                <a:gridCol w="1053768"/>
              </a:tblGrid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Amministrazioni Regionali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2000-02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2013-15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Variazione %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PUGLIA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797,0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619,2</a:t>
                      </a:r>
                      <a:endParaRPr lang="it-IT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-22,3%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MEZZOGIORNO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749,9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386,9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-48,4%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NORD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614,8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278,8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-54,7%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CENTRO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629,0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181,0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-71,2%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ITALIA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669,0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301,3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-55,0%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Amministrazioni Locali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2000-02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2013-15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Variazione %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PUGLIA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437,3</a:t>
                      </a:r>
                      <a:endParaRPr lang="it-IT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117,5</a:t>
                      </a:r>
                      <a:endParaRPr lang="it-IT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-73,1%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MEZZOGIORNO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559,3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172,6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-69,1%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NORD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273,1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113,6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-58,4%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CENTRO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485,6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229,5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-52,7%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ITALIA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422,6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158,1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-62,6%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845254" y="1754184"/>
            <a:ext cx="750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Tabella 2. Trasferimenti correnti pro capite dallo Stato - confronto tra macroaggregati</a:t>
            </a:r>
            <a:endParaRPr lang="it-IT" sz="1400" b="1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I trasferimenti dallo Stato 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928662" y="1142984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solidFill>
                  <a:srgbClr val="C00000"/>
                </a:solidFill>
              </a:rPr>
              <a:t>Confronto tra i principali macroaggregati territoriali</a:t>
            </a:r>
            <a:endParaRPr lang="it-IT" i="1" dirty="0">
              <a:solidFill>
                <a:srgbClr val="C0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169920" y="5120237"/>
            <a:ext cx="2595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Valori reali (anno base 2010), euro pro capite</a:t>
            </a:r>
            <a:endParaRPr lang="it-IT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solidFill>
                  <a:srgbClr val="C00000"/>
                </a:solidFill>
              </a:rPr>
              <a:t>I trasferimenti dallo Stato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13</a:t>
            </a:fld>
            <a:endParaRPr lang="it-IT"/>
          </a:p>
        </p:txBody>
      </p:sp>
      <p:graphicFrame>
        <p:nvGraphicFramePr>
          <p:cNvPr id="7" name="Grafico 6"/>
          <p:cNvGraphicFramePr/>
          <p:nvPr/>
        </p:nvGraphicFramePr>
        <p:xfrm>
          <a:off x="357158" y="1571612"/>
          <a:ext cx="864399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Autonomia finanziaria derivante da:</a:t>
            </a:r>
          </a:p>
          <a:p>
            <a:pPr>
              <a:buNone/>
            </a:pPr>
            <a:endParaRPr lang="it-IT" sz="2400" dirty="0" smtClean="0"/>
          </a:p>
          <a:p>
            <a:pPr marL="1077913">
              <a:buFont typeface="Wingdings" pitchFamily="2" charset="2"/>
              <a:buChar char="Ø"/>
            </a:pPr>
            <a:r>
              <a:rPr lang="it-IT" sz="2400" i="1" u="sng" dirty="0" smtClean="0"/>
              <a:t>entrate proprie</a:t>
            </a:r>
          </a:p>
          <a:p>
            <a:pPr marL="1077913">
              <a:buNone/>
            </a:pPr>
            <a:endParaRPr lang="it-IT" sz="2400" u="sng" dirty="0" smtClean="0"/>
          </a:p>
          <a:p>
            <a:pPr marL="1077913">
              <a:buFont typeface="Wingdings" pitchFamily="2" charset="2"/>
              <a:buChar char="Ø"/>
            </a:pPr>
            <a:r>
              <a:rPr lang="it-IT" sz="2400" i="1" u="sng" dirty="0" smtClean="0"/>
              <a:t>entrate da trasferiment</a:t>
            </a:r>
            <a:r>
              <a:rPr lang="it-IT" sz="2800" i="1" u="sng" dirty="0" smtClean="0"/>
              <a:t>i</a:t>
            </a:r>
            <a:endParaRPr lang="it-IT" sz="2800" i="1" u="sng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L’autonomia di entrata e di spesa</a:t>
            </a:r>
            <a:br>
              <a:rPr lang="it-IT" sz="3200" b="1" dirty="0" smtClean="0">
                <a:solidFill>
                  <a:srgbClr val="C00000"/>
                </a:solidFill>
              </a:rPr>
            </a:br>
            <a:r>
              <a:rPr lang="it-IT" sz="3200" dirty="0" smtClean="0"/>
              <a:t> </a:t>
            </a:r>
            <a:r>
              <a:rPr lang="it-IT" sz="2200" i="1" dirty="0" smtClean="0">
                <a:solidFill>
                  <a:srgbClr val="C00000"/>
                </a:solidFill>
              </a:rPr>
              <a:t>alla luce della riforma del Titolo V della Costituzione e della legge 42/2009</a:t>
            </a:r>
            <a:endParaRPr lang="it-IT" sz="32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Attuazione del federalismo fiscale e vincoli di finanza pubblica</a:t>
            </a:r>
          </a:p>
          <a:p>
            <a:pPr>
              <a:buNone/>
            </a:pPr>
            <a:endParaRPr lang="it-IT" sz="2400" dirty="0" smtClean="0"/>
          </a:p>
          <a:p>
            <a:pPr marL="1077913">
              <a:buFont typeface="Wingdings" pitchFamily="2" charset="2"/>
              <a:buChar char="Ø"/>
            </a:pPr>
            <a:r>
              <a:rPr lang="it-IT" sz="2400" i="1" dirty="0" smtClean="0"/>
              <a:t>difficoltà di conciliare il pareggio di bilancio con gli obiettivi del federalismo fiscale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L’autonomia di entrata e di spesa</a:t>
            </a:r>
            <a:br>
              <a:rPr lang="it-IT" sz="3200" b="1" dirty="0" smtClean="0">
                <a:solidFill>
                  <a:srgbClr val="C00000"/>
                </a:solidFill>
              </a:rPr>
            </a:br>
            <a:r>
              <a:rPr lang="it-IT" sz="3200" dirty="0" smtClean="0"/>
              <a:t> </a:t>
            </a:r>
            <a:r>
              <a:rPr lang="it-IT" sz="2200" i="1" dirty="0" smtClean="0">
                <a:solidFill>
                  <a:srgbClr val="C00000"/>
                </a:solidFill>
              </a:rPr>
              <a:t>alla luce della riforma del Titolo V della Costituzione e della legge 42/2009</a:t>
            </a:r>
            <a:endParaRPr lang="it-IT" sz="32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La riforma dei sistemi contabili degli Enti Territoriali: il D.Lgs</a:t>
            </a:r>
            <a:r>
              <a:rPr lang="it-IT" sz="3200" b="1" dirty="0" err="1" smtClean="0">
                <a:solidFill>
                  <a:srgbClr val="C00000"/>
                </a:solidFill>
              </a:rPr>
              <a:t>.118/2</a:t>
            </a:r>
            <a:r>
              <a:rPr lang="it-IT" sz="3200" b="1" dirty="0" smtClean="0">
                <a:solidFill>
                  <a:srgbClr val="C00000"/>
                </a:solidFill>
              </a:rPr>
              <a:t>011</a:t>
            </a:r>
            <a:br>
              <a:rPr lang="it-IT" sz="3200" b="1" dirty="0" smtClean="0">
                <a:solidFill>
                  <a:srgbClr val="C00000"/>
                </a:solidFill>
              </a:rPr>
            </a:br>
            <a:endParaRPr lang="it-IT" sz="3200" i="1" dirty="0">
              <a:solidFill>
                <a:srgbClr val="C00000"/>
              </a:solidFill>
            </a:endParaRPr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400" dirty="0" smtClean="0"/>
          </a:p>
          <a:p>
            <a:r>
              <a:rPr lang="it-IT" sz="2400" dirty="0" smtClean="0"/>
              <a:t>L’utilità dei Conti Pubblici Territoriali (CPT) alla luce del </a:t>
            </a:r>
            <a:r>
              <a:rPr lang="it-IT" sz="2400" dirty="0" err="1" smtClean="0"/>
              <a:t>D.Lgs.</a:t>
            </a:r>
            <a:r>
              <a:rPr lang="it-IT" sz="2400" dirty="0" smtClean="0"/>
              <a:t> 118/2011 </a:t>
            </a:r>
          </a:p>
          <a:p>
            <a:endParaRPr lang="it-IT" sz="2400" dirty="0" smtClean="0"/>
          </a:p>
          <a:p>
            <a:pPr marL="1077913">
              <a:buFont typeface="Wingdings" pitchFamily="2" charset="2"/>
              <a:buChar char="Ø"/>
            </a:pPr>
            <a:r>
              <a:rPr lang="it-IT" sz="2400" dirty="0" smtClean="0"/>
              <a:t>i dati storici</a:t>
            </a:r>
          </a:p>
          <a:p>
            <a:pPr marL="1077913">
              <a:buFont typeface="Wingdings" pitchFamily="2" charset="2"/>
              <a:buChar char="Ø"/>
            </a:pPr>
            <a:endParaRPr lang="it-IT" sz="2400" dirty="0" smtClean="0"/>
          </a:p>
          <a:p>
            <a:pPr marL="1077913">
              <a:buFont typeface="Wingdings" pitchFamily="2" charset="2"/>
              <a:buChar char="Ø"/>
            </a:pPr>
            <a:r>
              <a:rPr lang="it-IT" sz="2400" dirty="0" smtClean="0"/>
              <a:t>i dati del settore pubblico allargato</a:t>
            </a:r>
          </a:p>
          <a:p>
            <a:pPr marL="1077913">
              <a:buFont typeface="Wingdings" pitchFamily="2" charset="2"/>
              <a:buChar char="Ø"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000" dirty="0" smtClean="0"/>
              <a:t>Banca dati CPT, dati 2000-2015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Universo di riferimento: Pubblica Amministrazione (PA), distinguendo tra </a:t>
            </a:r>
            <a:r>
              <a:rPr lang="it-IT" sz="2000" b="1" dirty="0" smtClean="0"/>
              <a:t>Amministrazioni Regionali </a:t>
            </a:r>
            <a:r>
              <a:rPr lang="it-IT" sz="2000" dirty="0" smtClean="0"/>
              <a:t>(Regioni, Province Autonome, Enti dipendenti da Regioni, ASL, Ospedali e IRCCS) e </a:t>
            </a:r>
            <a:r>
              <a:rPr lang="it-IT" sz="2000" b="1" dirty="0" smtClean="0"/>
              <a:t>Locali</a:t>
            </a:r>
            <a:r>
              <a:rPr lang="it-IT" sz="2000" dirty="0" smtClean="0"/>
              <a:t> (Province e Città Metropolitane, Amministrazioni Comunali, Comunità Montane e Unioni di comuni, Camere di Commercio Industria e Artigianato, Università, Parchi Naturali) – dati non consolidati</a:t>
            </a:r>
          </a:p>
          <a:p>
            <a:pPr>
              <a:buNone/>
            </a:pPr>
            <a:endParaRPr lang="it-IT" sz="2000" u="sng" dirty="0" smtClean="0"/>
          </a:p>
          <a:p>
            <a:r>
              <a:rPr lang="it-IT" sz="2000" dirty="0" smtClean="0"/>
              <a:t>Entrate tributarie proprie </a:t>
            </a:r>
            <a:r>
              <a:rPr lang="it-IT" sz="2000" i="1" dirty="0" smtClean="0"/>
              <a:t>vs</a:t>
            </a:r>
            <a:r>
              <a:rPr lang="it-IT" sz="2000" dirty="0" smtClean="0"/>
              <a:t> trasferimenti in conto corrente dallo Stato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Valori reali (anno base 2010, dati ISTAT) espressi in milioni di euro; valori pro capite espressi in euro per abitante (dati popolazione ISTAT)</a:t>
            </a:r>
          </a:p>
          <a:p>
            <a:pPr>
              <a:buNone/>
            </a:pPr>
            <a:endParaRPr lang="it-IT" sz="2000" dirty="0" smtClean="0"/>
          </a:p>
          <a:p>
            <a:r>
              <a:rPr lang="it-IT" sz="2000" dirty="0" smtClean="0"/>
              <a:t>Ogni osservazione è la media del triennio (e.g. 2002 corrisponde alla media 2000-2002) 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Dati e Metodologia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dirty="0" smtClean="0"/>
              <a:t>Le entrate da tributi propri registrano una crescita tendenziale (Figura 1)</a:t>
            </a:r>
          </a:p>
          <a:p>
            <a:pPr lvl="1"/>
            <a:r>
              <a:rPr lang="it-IT" sz="2000" dirty="0" smtClean="0"/>
              <a:t>Crescita  nel Mezzogiorno più spiccata sia per le Amministrazioni Regionali che per le Amministrazioni Locali (Figura 1)</a:t>
            </a:r>
          </a:p>
          <a:p>
            <a:pPr lvl="1"/>
            <a:r>
              <a:rPr lang="it-IT" sz="2000" dirty="0" smtClean="0"/>
              <a:t>Accorciamento delle distanze tra Centro-Nord e Mezzogiorno, ma persistono notevoli differenze geografiche nei livelli (Tabella 1; Figure 2-3)</a:t>
            </a:r>
          </a:p>
          <a:p>
            <a:pPr lvl="1">
              <a:buNone/>
            </a:pPr>
            <a:endParaRPr lang="it-IT" sz="2000" dirty="0" smtClean="0"/>
          </a:p>
          <a:p>
            <a:pPr marL="357188" lvl="1">
              <a:buFont typeface="Arial" pitchFamily="34" charset="0"/>
              <a:buChar char="•"/>
            </a:pPr>
            <a:r>
              <a:rPr lang="it-IT" sz="2400" dirty="0" smtClean="0"/>
              <a:t>Calo dei trasferimenti dallo Stato verso le Amministrazioni Regionali e Locali, e in tutti i macroaggregati territoriali (Figura 4; Tabella 2)</a:t>
            </a:r>
          </a:p>
          <a:p>
            <a:pPr marL="357188" lvl="1">
              <a:buNone/>
            </a:pPr>
            <a:endParaRPr lang="it-IT" sz="2400" dirty="0" smtClean="0"/>
          </a:p>
          <a:p>
            <a:pPr marL="357188" lvl="1">
              <a:buFont typeface="Arial" pitchFamily="34" charset="0"/>
              <a:buChar char="•"/>
            </a:pPr>
            <a:r>
              <a:rPr lang="it-IT" sz="2400" dirty="0" smtClean="0"/>
              <a:t>Amministrazioni Locali hanno sopperito maggiormente al taglio dei trasferimenti con aumenti dei tributi propri (Figura 5)</a:t>
            </a:r>
          </a:p>
          <a:p>
            <a:pPr marL="357188" lvl="1">
              <a:buFont typeface="Arial" pitchFamily="34" charset="0"/>
              <a:buChar char="•"/>
            </a:pPr>
            <a:endParaRPr lang="it-IT" dirty="0" smtClean="0"/>
          </a:p>
          <a:p>
            <a:pPr lvl="1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Analisi: principali evidenze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</a:rPr>
              <a:t>Le entrate da tributi propri in Puglia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z="1100" smtClean="0"/>
              <a:pPr/>
              <a:t>7</a:t>
            </a:fld>
            <a:endParaRPr lang="it-IT" sz="11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4108186389"/>
              </p:ext>
            </p:extLst>
          </p:nvPr>
        </p:nvGraphicFramePr>
        <p:xfrm>
          <a:off x="757237" y="1662112"/>
          <a:ext cx="7886729" cy="353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Le entrate da tributi </a:t>
            </a:r>
            <a:r>
              <a:rPr lang="it-IT" sz="3200" b="1" dirty="0" smtClean="0">
                <a:solidFill>
                  <a:srgbClr val="C00000"/>
                </a:solidFill>
              </a:rPr>
              <a:t>propri</a:t>
            </a:r>
            <a:endParaRPr lang="it-IT" sz="40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8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214745" y="2191279"/>
          <a:ext cx="4714909" cy="2795269"/>
        </p:xfrm>
        <a:graphic>
          <a:graphicData uri="http://schemas.openxmlformats.org/drawingml/2006/table">
            <a:tbl>
              <a:tblPr/>
              <a:tblGrid>
                <a:gridCol w="1660774"/>
                <a:gridCol w="839357"/>
                <a:gridCol w="857256"/>
                <a:gridCol w="1357522"/>
              </a:tblGrid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Amministrazioni Regionali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2000-02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2013-15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Variazione 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PUGLIA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578,4</a:t>
                      </a:r>
                      <a:endParaRPr lang="it-IT" sz="11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645,2</a:t>
                      </a:r>
                      <a:endParaRPr lang="it-IT" sz="11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11,6%</a:t>
                      </a:r>
                      <a:endParaRPr lang="it-IT" sz="11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MEZZOGIORNO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512,2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621,1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21,3%</a:t>
                      </a:r>
                      <a:endParaRPr lang="it-IT" sz="11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NORD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1.083,4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975,4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-10,0%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CENTRO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921,6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1.021,9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10,9%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ITALIA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835,0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849,3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1,7%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Amministrazioni Locali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2000-02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2013-15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Variazione %</a:t>
                      </a:r>
                      <a:endParaRPr lang="it-IT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PUGLIA</a:t>
                      </a:r>
                      <a:endParaRPr lang="it-IT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397,6</a:t>
                      </a:r>
                      <a:endParaRPr lang="it-IT" sz="11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525,6</a:t>
                      </a:r>
                      <a:endParaRPr lang="it-IT" sz="11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32,2%</a:t>
                      </a:r>
                      <a:endParaRPr lang="it-IT" sz="11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MEZZOGIORNO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340,7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556,2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63,3%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NORD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574,1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633,7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10,4%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CENTRO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629,6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679,1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7,9%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ITALIA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495,7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612,8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23,6%</a:t>
                      </a:r>
                      <a:endParaRPr lang="it-IT" sz="11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85985" y="1762651"/>
            <a:ext cx="750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Tabella 1. Tributi propri pro capite - confronto tra macroaggregati</a:t>
            </a:r>
            <a:endParaRPr lang="it-IT" sz="1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69920" y="5120237"/>
            <a:ext cx="2595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Valori reali (anno base 2010), euro pro capite</a:t>
            </a:r>
            <a:endParaRPr lang="it-IT" sz="1000" b="1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928662" y="1142984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solidFill>
                  <a:srgbClr val="C00000"/>
                </a:solidFill>
              </a:rPr>
              <a:t>Confronto tra i principali macroaggregati territoriali</a:t>
            </a:r>
            <a:endParaRPr lang="it-IT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Le entrate da tributi </a:t>
            </a:r>
            <a:r>
              <a:rPr lang="it-IT" sz="3200" b="1" dirty="0" smtClean="0">
                <a:solidFill>
                  <a:srgbClr val="C00000"/>
                </a:solidFill>
              </a:rPr>
              <a:t>propri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50E6-5F76-4055-9198-5577DC616362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6" name="Grafico 5"/>
          <p:cNvGraphicFramePr/>
          <p:nvPr/>
        </p:nvGraphicFramePr>
        <p:xfrm>
          <a:off x="1071538" y="1714488"/>
          <a:ext cx="6991350" cy="461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142976" y="6357958"/>
            <a:ext cx="7072362" cy="365125"/>
          </a:xfrm>
        </p:spPr>
        <p:txBody>
          <a:bodyPr/>
          <a:lstStyle/>
          <a:p>
            <a:r>
              <a:rPr lang="it-IT" sz="1100" i="1" dirty="0" smtClean="0"/>
              <a:t>Le entrate degli Enti Territoriali in Puglia nell'ultimo decennio: composizione ed evoluzione</a:t>
            </a:r>
          </a:p>
          <a:p>
            <a:r>
              <a:rPr lang="it-IT" sz="1100" i="1" dirty="0" smtClean="0"/>
              <a:t>Ciro Imperio – Sezione Bilancio e Ragioneria, Regione Puglia</a:t>
            </a:r>
            <a:endParaRPr lang="it-IT" sz="1100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00100" y="1142984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solidFill>
                  <a:srgbClr val="C00000"/>
                </a:solidFill>
              </a:rPr>
              <a:t>Confronto tra regioni</a:t>
            </a:r>
            <a:endParaRPr lang="it-IT" i="1" dirty="0">
              <a:solidFill>
                <a:srgbClr val="C0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357554" y="6143644"/>
            <a:ext cx="2595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 smtClean="0"/>
              <a:t>Valori reali (anno base 2010), euro pro capite</a:t>
            </a:r>
            <a:endParaRPr lang="it-IT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963</Words>
  <Application>Microsoft Office PowerPoint</Application>
  <PresentationFormat>Presentazione su schermo (4:3)</PresentationFormat>
  <Paragraphs>203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Tema di Office</vt:lpstr>
      <vt:lpstr>Le entrate degli Enti Territoriali in Puglia nell’ultimo decennio: composizione ed evoluzione </vt:lpstr>
      <vt:lpstr>L’autonomia di entrata e di spesa  alla luce della riforma del Titolo V della Costituzione e della legge 42/2009</vt:lpstr>
      <vt:lpstr>L’autonomia di entrata e di spesa  alla luce della riforma del Titolo V della Costituzione e della legge 42/2009</vt:lpstr>
      <vt:lpstr>La riforma dei sistemi contabili degli Enti Territoriali: il D.Lgs.118/2011 </vt:lpstr>
      <vt:lpstr>Dati e Metodologia</vt:lpstr>
      <vt:lpstr>Analisi: principali evidenze</vt:lpstr>
      <vt:lpstr>Le entrate da tributi propri in Puglia</vt:lpstr>
      <vt:lpstr>Le entrate da tributi propri</vt:lpstr>
      <vt:lpstr>Le entrate da tributi propri</vt:lpstr>
      <vt:lpstr>Le entrate da tributi propri</vt:lpstr>
      <vt:lpstr>I trasferimenti dallo Stato</vt:lpstr>
      <vt:lpstr>I trasferimenti dallo Stato </vt:lpstr>
      <vt:lpstr>I trasferimenti dallo Stato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entrate degli Enti Territoriali in Puglia nell’ultimo decennio: composizione ed evoluzione</dc:title>
  <dc:creator>User</dc:creator>
  <cp:lastModifiedBy>Giovanna Putignano</cp:lastModifiedBy>
  <cp:revision>41</cp:revision>
  <dcterms:created xsi:type="dcterms:W3CDTF">2017-11-17T09:21:23Z</dcterms:created>
  <dcterms:modified xsi:type="dcterms:W3CDTF">2017-11-21T14:16:12Z</dcterms:modified>
</cp:coreProperties>
</file>