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18288000" cy="10287000"/>
  <p:notesSz cx="6858000" cy="9144000"/>
  <p:embeddedFontLst>
    <p:embeddedFont>
      <p:font typeface="Open Sans Bold" panose="020B0604020202020204" charset="0"/>
      <p:regular r:id="rId17"/>
    </p:embeddedFont>
    <p:embeddedFont>
      <p:font typeface="Calibri" panose="020F0502020204030204" pitchFamily="34" charset="0"/>
      <p:regular r:id="rId18"/>
      <p:bold r:id="rId19"/>
      <p:italic r:id="rId20"/>
      <p:boldItalic r:id="rId2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>
        <p:scale>
          <a:sx n="78" d="100"/>
          <a:sy n="78" d="100"/>
        </p:scale>
        <p:origin x="-294" y="-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5.png"/><Relationship Id="rId3" Type="http://schemas.openxmlformats.org/officeDocument/2006/relationships/image" Target="../media/image34.svg"/><Relationship Id="rId7" Type="http://schemas.openxmlformats.org/officeDocument/2006/relationships/image" Target="../media/image38.svg"/><Relationship Id="rId12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11" Type="http://schemas.openxmlformats.org/officeDocument/2006/relationships/image" Target="../media/image42.svg"/><Relationship Id="rId5" Type="http://schemas.openxmlformats.org/officeDocument/2006/relationships/image" Target="../media/image36.svg"/><Relationship Id="rId10" Type="http://schemas.openxmlformats.org/officeDocument/2006/relationships/image" Target="../media/image33.png"/><Relationship Id="rId4" Type="http://schemas.openxmlformats.org/officeDocument/2006/relationships/image" Target="../media/image30.png"/><Relationship Id="rId9" Type="http://schemas.openxmlformats.org/officeDocument/2006/relationships/image" Target="../media/image40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svg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sv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59" b="-9259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b="-16916"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9949810" y="3812239"/>
            <a:ext cx="8338190" cy="37464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4492"/>
              </a:lnSpc>
            </a:pPr>
            <a:r>
              <a:rPr lang="en-US" sz="10351" spc="1221">
                <a:solidFill>
                  <a:srgbClr val="000000"/>
                </a:solidFill>
                <a:latin typeface="More Sugar"/>
              </a:rPr>
              <a:t>EFFETTO </a:t>
            </a:r>
          </a:p>
          <a:p>
            <a:pPr>
              <a:lnSpc>
                <a:spcPts val="15613"/>
              </a:lnSpc>
            </a:pPr>
            <a:r>
              <a:rPr lang="en-US" sz="11152" spc="1315">
                <a:solidFill>
                  <a:srgbClr val="000000"/>
                </a:solidFill>
                <a:latin typeface="More Sugar"/>
              </a:rPr>
              <a:t>MATILDA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CBE5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50100" y="-966694"/>
            <a:ext cx="3383132" cy="4761474"/>
            <a:chOff x="0" y="0"/>
            <a:chExt cx="4510842" cy="6348632"/>
          </a:xfrm>
        </p:grpSpPr>
        <p:grpSp>
          <p:nvGrpSpPr>
            <p:cNvPr id="3" name="Group 3"/>
            <p:cNvGrpSpPr/>
            <p:nvPr/>
          </p:nvGrpSpPr>
          <p:grpSpPr>
            <a:xfrm rot="5400000">
              <a:off x="-91916" y="2698168"/>
              <a:ext cx="2539453" cy="2222021"/>
              <a:chOff x="0" y="0"/>
              <a:chExt cx="812800" cy="711200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812800" cy="7112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112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452E20"/>
              </a:solidFill>
            </p:spPr>
          </p:sp>
          <p:sp>
            <p:nvSpPr>
              <p:cNvPr id="5" name="TextBox 5"/>
              <p:cNvSpPr txBox="1"/>
              <p:nvPr/>
            </p:nvSpPr>
            <p:spPr>
              <a:xfrm>
                <a:off x="127000" y="301625"/>
                <a:ext cx="558800" cy="3587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520"/>
                  </a:lnSpc>
                </a:pPr>
                <a:endParaRPr/>
              </a:p>
            </p:txBody>
          </p:sp>
        </p:grpSp>
        <p:grpSp>
          <p:nvGrpSpPr>
            <p:cNvPr id="6" name="Group 6"/>
            <p:cNvGrpSpPr/>
            <p:nvPr/>
          </p:nvGrpSpPr>
          <p:grpSpPr>
            <a:xfrm rot="-5400000">
              <a:off x="-168259" y="1361642"/>
              <a:ext cx="2692139" cy="2355621"/>
              <a:chOff x="0" y="0"/>
              <a:chExt cx="812800" cy="711200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812800" cy="7112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112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140101"/>
              </a:solidFill>
            </p:spPr>
          </p:sp>
          <p:sp>
            <p:nvSpPr>
              <p:cNvPr id="8" name="TextBox 8"/>
              <p:cNvSpPr txBox="1"/>
              <p:nvPr/>
            </p:nvSpPr>
            <p:spPr>
              <a:xfrm>
                <a:off x="127000" y="301625"/>
                <a:ext cx="558800" cy="3587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520"/>
                  </a:lnSpc>
                </a:pPr>
                <a:endParaRPr/>
              </a:p>
            </p:txBody>
          </p:sp>
        </p:grpSp>
        <p:grpSp>
          <p:nvGrpSpPr>
            <p:cNvPr id="9" name="Group 9"/>
            <p:cNvGrpSpPr/>
            <p:nvPr/>
          </p:nvGrpSpPr>
          <p:grpSpPr>
            <a:xfrm rot="-5400000">
              <a:off x="-91916" y="3967895"/>
              <a:ext cx="2539453" cy="2222021"/>
              <a:chOff x="0" y="0"/>
              <a:chExt cx="812800" cy="711200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812800" cy="7112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112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65710"/>
              </a:solidFill>
            </p:spPr>
          </p:sp>
          <p:sp>
            <p:nvSpPr>
              <p:cNvPr id="11" name="TextBox 11"/>
              <p:cNvSpPr txBox="1"/>
              <p:nvPr/>
            </p:nvSpPr>
            <p:spPr>
              <a:xfrm>
                <a:off x="127000" y="301625"/>
                <a:ext cx="558800" cy="3587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520"/>
                  </a:lnSpc>
                </a:pPr>
                <a:endParaRPr/>
              </a:p>
            </p:txBody>
          </p:sp>
        </p:grpSp>
        <p:grpSp>
          <p:nvGrpSpPr>
            <p:cNvPr id="12" name="Group 12"/>
            <p:cNvGrpSpPr/>
            <p:nvPr/>
          </p:nvGrpSpPr>
          <p:grpSpPr>
            <a:xfrm rot="5400000">
              <a:off x="2130105" y="3967895"/>
              <a:ext cx="2539453" cy="2222021"/>
              <a:chOff x="0" y="0"/>
              <a:chExt cx="812800" cy="711200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812800" cy="7112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112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</p:sp>
          <p:sp>
            <p:nvSpPr>
              <p:cNvPr id="14" name="TextBox 14"/>
              <p:cNvSpPr txBox="1"/>
              <p:nvPr/>
            </p:nvSpPr>
            <p:spPr>
              <a:xfrm>
                <a:off x="127000" y="301625"/>
                <a:ext cx="558800" cy="3587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520"/>
                  </a:lnSpc>
                </a:pPr>
                <a:endParaRPr/>
              </a:p>
            </p:txBody>
          </p:sp>
        </p:grpSp>
        <p:grpSp>
          <p:nvGrpSpPr>
            <p:cNvPr id="15" name="Group 15"/>
            <p:cNvGrpSpPr/>
            <p:nvPr/>
          </p:nvGrpSpPr>
          <p:grpSpPr>
            <a:xfrm rot="-5400000">
              <a:off x="2130105" y="2698168"/>
              <a:ext cx="2539453" cy="2222021"/>
              <a:chOff x="0" y="0"/>
              <a:chExt cx="812800" cy="711200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812800" cy="7112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112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452E20"/>
              </a:solidFill>
            </p:spPr>
          </p:sp>
          <p:sp>
            <p:nvSpPr>
              <p:cNvPr id="17" name="TextBox 17"/>
              <p:cNvSpPr txBox="1"/>
              <p:nvPr/>
            </p:nvSpPr>
            <p:spPr>
              <a:xfrm>
                <a:off x="127000" y="301625"/>
                <a:ext cx="558800" cy="3587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520"/>
                  </a:lnSpc>
                </a:pPr>
                <a:endParaRPr/>
              </a:p>
            </p:txBody>
          </p:sp>
        </p:grpSp>
        <p:grpSp>
          <p:nvGrpSpPr>
            <p:cNvPr id="18" name="Group 18"/>
            <p:cNvGrpSpPr/>
            <p:nvPr/>
          </p:nvGrpSpPr>
          <p:grpSpPr>
            <a:xfrm rot="5400000">
              <a:off x="2130105" y="1447641"/>
              <a:ext cx="2539453" cy="2222021"/>
              <a:chOff x="0" y="0"/>
              <a:chExt cx="812800" cy="711200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812800" cy="7112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112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65710"/>
              </a:solidFill>
            </p:spPr>
          </p:sp>
          <p:sp>
            <p:nvSpPr>
              <p:cNvPr id="20" name="TextBox 20"/>
              <p:cNvSpPr txBox="1"/>
              <p:nvPr/>
            </p:nvSpPr>
            <p:spPr>
              <a:xfrm>
                <a:off x="127000" y="301625"/>
                <a:ext cx="558800" cy="3587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520"/>
                  </a:lnSpc>
                </a:pPr>
                <a:endParaRPr/>
              </a:p>
            </p:txBody>
          </p:sp>
        </p:grpSp>
        <p:grpSp>
          <p:nvGrpSpPr>
            <p:cNvPr id="21" name="Group 21"/>
            <p:cNvGrpSpPr/>
            <p:nvPr/>
          </p:nvGrpSpPr>
          <p:grpSpPr>
            <a:xfrm rot="5400000">
              <a:off x="-91916" y="158716"/>
              <a:ext cx="2539453" cy="2222021"/>
              <a:chOff x="0" y="0"/>
              <a:chExt cx="812800" cy="711200"/>
            </a:xfrm>
          </p:grpSpPr>
          <p:sp>
            <p:nvSpPr>
              <p:cNvPr id="22" name="Freeform 22"/>
              <p:cNvSpPr/>
              <p:nvPr/>
            </p:nvSpPr>
            <p:spPr>
              <a:xfrm>
                <a:off x="0" y="0"/>
                <a:ext cx="812800" cy="7112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112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588D25"/>
              </a:solidFill>
            </p:spPr>
          </p:sp>
          <p:sp>
            <p:nvSpPr>
              <p:cNvPr id="23" name="TextBox 23"/>
              <p:cNvSpPr txBox="1"/>
              <p:nvPr/>
            </p:nvSpPr>
            <p:spPr>
              <a:xfrm>
                <a:off x="127000" y="301625"/>
                <a:ext cx="558800" cy="3587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520"/>
                  </a:lnSpc>
                </a:pPr>
                <a:endParaRPr/>
              </a:p>
            </p:txBody>
          </p:sp>
        </p:grpSp>
      </p:grpSp>
      <p:grpSp>
        <p:nvGrpSpPr>
          <p:cNvPr id="24" name="Group 24"/>
          <p:cNvGrpSpPr/>
          <p:nvPr/>
        </p:nvGrpSpPr>
        <p:grpSpPr>
          <a:xfrm>
            <a:off x="15422084" y="6953968"/>
            <a:ext cx="3794780" cy="3333032"/>
            <a:chOff x="0" y="0"/>
            <a:chExt cx="5059707" cy="4444042"/>
          </a:xfrm>
        </p:grpSpPr>
        <p:grpSp>
          <p:nvGrpSpPr>
            <p:cNvPr id="25" name="Group 25"/>
            <p:cNvGrpSpPr/>
            <p:nvPr/>
          </p:nvGrpSpPr>
          <p:grpSpPr>
            <a:xfrm rot="-10800000">
              <a:off x="0" y="2222021"/>
              <a:ext cx="2539453" cy="2222021"/>
              <a:chOff x="0" y="0"/>
              <a:chExt cx="812800" cy="711200"/>
            </a:xfrm>
          </p:grpSpPr>
          <p:sp>
            <p:nvSpPr>
              <p:cNvPr id="26" name="Freeform 26"/>
              <p:cNvSpPr/>
              <p:nvPr/>
            </p:nvSpPr>
            <p:spPr>
              <a:xfrm>
                <a:off x="0" y="0"/>
                <a:ext cx="812800" cy="7112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112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140101"/>
              </a:solidFill>
            </p:spPr>
          </p:sp>
          <p:sp>
            <p:nvSpPr>
              <p:cNvPr id="27" name="TextBox 27"/>
              <p:cNvSpPr txBox="1"/>
              <p:nvPr/>
            </p:nvSpPr>
            <p:spPr>
              <a:xfrm>
                <a:off x="127000" y="301625"/>
                <a:ext cx="558800" cy="3587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520"/>
                  </a:lnSpc>
                </a:pPr>
                <a:endParaRPr/>
              </a:p>
            </p:txBody>
          </p:sp>
        </p:grpSp>
        <p:grpSp>
          <p:nvGrpSpPr>
            <p:cNvPr id="28" name="Group 28"/>
            <p:cNvGrpSpPr/>
            <p:nvPr/>
          </p:nvGrpSpPr>
          <p:grpSpPr>
            <a:xfrm>
              <a:off x="1269726" y="2222021"/>
              <a:ext cx="2539453" cy="2222021"/>
              <a:chOff x="0" y="0"/>
              <a:chExt cx="812800" cy="711200"/>
            </a:xfrm>
          </p:grpSpPr>
          <p:sp>
            <p:nvSpPr>
              <p:cNvPr id="29" name="Freeform 29"/>
              <p:cNvSpPr/>
              <p:nvPr/>
            </p:nvSpPr>
            <p:spPr>
              <a:xfrm>
                <a:off x="0" y="0"/>
                <a:ext cx="812800" cy="7112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112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452E20"/>
              </a:solidFill>
            </p:spPr>
          </p:sp>
          <p:sp>
            <p:nvSpPr>
              <p:cNvPr id="30" name="TextBox 30"/>
              <p:cNvSpPr txBox="1"/>
              <p:nvPr/>
            </p:nvSpPr>
            <p:spPr>
              <a:xfrm>
                <a:off x="127000" y="301625"/>
                <a:ext cx="558800" cy="3587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520"/>
                  </a:lnSpc>
                </a:pPr>
                <a:endParaRPr/>
              </a:p>
            </p:txBody>
          </p:sp>
        </p:grpSp>
        <p:grpSp>
          <p:nvGrpSpPr>
            <p:cNvPr id="31" name="Group 31"/>
            <p:cNvGrpSpPr/>
            <p:nvPr/>
          </p:nvGrpSpPr>
          <p:grpSpPr>
            <a:xfrm rot="-10800000">
              <a:off x="2539453" y="2222021"/>
              <a:ext cx="2520254" cy="2222021"/>
              <a:chOff x="0" y="0"/>
              <a:chExt cx="806655" cy="711200"/>
            </a:xfrm>
          </p:grpSpPr>
          <p:sp>
            <p:nvSpPr>
              <p:cNvPr id="32" name="Freeform 32"/>
              <p:cNvSpPr/>
              <p:nvPr/>
            </p:nvSpPr>
            <p:spPr>
              <a:xfrm>
                <a:off x="0" y="0"/>
                <a:ext cx="806655" cy="711200"/>
              </a:xfrm>
              <a:custGeom>
                <a:avLst/>
                <a:gdLst/>
                <a:ahLst/>
                <a:cxnLst/>
                <a:rect l="l" t="t" r="r" b="b"/>
                <a:pathLst>
                  <a:path w="806655" h="711200">
                    <a:moveTo>
                      <a:pt x="403328" y="0"/>
                    </a:moveTo>
                    <a:lnTo>
                      <a:pt x="806655" y="711200"/>
                    </a:lnTo>
                    <a:lnTo>
                      <a:pt x="0" y="711200"/>
                    </a:lnTo>
                    <a:lnTo>
                      <a:pt x="403328" y="0"/>
                    </a:lnTo>
                    <a:close/>
                  </a:path>
                </a:pathLst>
              </a:custGeom>
              <a:solidFill>
                <a:srgbClr val="365710"/>
              </a:solidFill>
            </p:spPr>
          </p:sp>
          <p:sp>
            <p:nvSpPr>
              <p:cNvPr id="33" name="TextBox 33"/>
              <p:cNvSpPr txBox="1"/>
              <p:nvPr/>
            </p:nvSpPr>
            <p:spPr>
              <a:xfrm>
                <a:off x="126040" y="301625"/>
                <a:ext cx="554575" cy="3587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520"/>
                  </a:lnSpc>
                </a:pPr>
                <a:endParaRPr/>
              </a:p>
            </p:txBody>
          </p:sp>
        </p:grpSp>
        <p:grpSp>
          <p:nvGrpSpPr>
            <p:cNvPr id="34" name="Group 34"/>
            <p:cNvGrpSpPr/>
            <p:nvPr/>
          </p:nvGrpSpPr>
          <p:grpSpPr>
            <a:xfrm>
              <a:off x="2520254" y="0"/>
              <a:ext cx="2539453" cy="2222021"/>
              <a:chOff x="0" y="0"/>
              <a:chExt cx="812800" cy="711200"/>
            </a:xfrm>
          </p:grpSpPr>
          <p:sp>
            <p:nvSpPr>
              <p:cNvPr id="35" name="Freeform 35"/>
              <p:cNvSpPr/>
              <p:nvPr/>
            </p:nvSpPr>
            <p:spPr>
              <a:xfrm>
                <a:off x="0" y="0"/>
                <a:ext cx="812800" cy="7112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112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</p:sp>
          <p:sp>
            <p:nvSpPr>
              <p:cNvPr id="36" name="TextBox 36"/>
              <p:cNvSpPr txBox="1"/>
              <p:nvPr/>
            </p:nvSpPr>
            <p:spPr>
              <a:xfrm>
                <a:off x="127000" y="301625"/>
                <a:ext cx="558800" cy="3587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520"/>
                  </a:lnSpc>
                </a:pPr>
                <a:endParaRPr/>
              </a:p>
            </p:txBody>
          </p:sp>
        </p:grpSp>
        <p:grpSp>
          <p:nvGrpSpPr>
            <p:cNvPr id="37" name="Group 37"/>
            <p:cNvGrpSpPr/>
            <p:nvPr/>
          </p:nvGrpSpPr>
          <p:grpSpPr>
            <a:xfrm rot="-10800000">
              <a:off x="1250528" y="0"/>
              <a:ext cx="2539453" cy="2222021"/>
              <a:chOff x="0" y="0"/>
              <a:chExt cx="812800" cy="711200"/>
            </a:xfrm>
          </p:grpSpPr>
          <p:sp>
            <p:nvSpPr>
              <p:cNvPr id="38" name="Freeform 38"/>
              <p:cNvSpPr/>
              <p:nvPr/>
            </p:nvSpPr>
            <p:spPr>
              <a:xfrm>
                <a:off x="0" y="0"/>
                <a:ext cx="812800" cy="7112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112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452E20"/>
              </a:solidFill>
            </p:spPr>
          </p:sp>
          <p:sp>
            <p:nvSpPr>
              <p:cNvPr id="39" name="TextBox 39"/>
              <p:cNvSpPr txBox="1"/>
              <p:nvPr/>
            </p:nvSpPr>
            <p:spPr>
              <a:xfrm>
                <a:off x="127000" y="301625"/>
                <a:ext cx="558800" cy="3587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520"/>
                  </a:lnSpc>
                </a:pPr>
                <a:endParaRPr/>
              </a:p>
            </p:txBody>
          </p:sp>
        </p:grpSp>
        <p:grpSp>
          <p:nvGrpSpPr>
            <p:cNvPr id="40" name="Group 40"/>
            <p:cNvGrpSpPr/>
            <p:nvPr/>
          </p:nvGrpSpPr>
          <p:grpSpPr>
            <a:xfrm>
              <a:off x="0" y="0"/>
              <a:ext cx="2539453" cy="2222021"/>
              <a:chOff x="0" y="0"/>
              <a:chExt cx="812800" cy="711200"/>
            </a:xfrm>
          </p:grpSpPr>
          <p:sp>
            <p:nvSpPr>
              <p:cNvPr id="41" name="Freeform 41"/>
              <p:cNvSpPr/>
              <p:nvPr/>
            </p:nvSpPr>
            <p:spPr>
              <a:xfrm>
                <a:off x="0" y="0"/>
                <a:ext cx="812800" cy="7112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112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65710"/>
              </a:solidFill>
            </p:spPr>
          </p:sp>
          <p:sp>
            <p:nvSpPr>
              <p:cNvPr id="42" name="TextBox 42"/>
              <p:cNvSpPr txBox="1"/>
              <p:nvPr/>
            </p:nvSpPr>
            <p:spPr>
              <a:xfrm>
                <a:off x="127000" y="301625"/>
                <a:ext cx="558800" cy="3587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520"/>
                  </a:lnSpc>
                </a:pPr>
                <a:endParaRPr/>
              </a:p>
            </p:txBody>
          </p:sp>
        </p:grpSp>
      </p:grpSp>
      <p:sp>
        <p:nvSpPr>
          <p:cNvPr id="43" name="Freeform 43"/>
          <p:cNvSpPr/>
          <p:nvPr/>
        </p:nvSpPr>
        <p:spPr>
          <a:xfrm>
            <a:off x="3725450" y="468948"/>
            <a:ext cx="10837100" cy="9349104"/>
          </a:xfrm>
          <a:custGeom>
            <a:avLst/>
            <a:gdLst/>
            <a:ahLst/>
            <a:cxnLst/>
            <a:rect l="l" t="t" r="r" b="b"/>
            <a:pathLst>
              <a:path w="10837100" h="9349104">
                <a:moveTo>
                  <a:pt x="0" y="0"/>
                </a:moveTo>
                <a:lnTo>
                  <a:pt x="10837100" y="0"/>
                </a:lnTo>
                <a:lnTo>
                  <a:pt x="10837100" y="9349104"/>
                </a:lnTo>
                <a:lnTo>
                  <a:pt x="0" y="934910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4" name="TextBox 44"/>
          <p:cNvSpPr txBox="1"/>
          <p:nvPr/>
        </p:nvSpPr>
        <p:spPr>
          <a:xfrm>
            <a:off x="12832698" y="933450"/>
            <a:ext cx="2716411" cy="9023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489"/>
              </a:lnSpc>
            </a:pPr>
            <a:r>
              <a:rPr lang="en-US" sz="5349">
                <a:solidFill>
                  <a:srgbClr val="000000"/>
                </a:solidFill>
                <a:latin typeface="Saint George"/>
              </a:rPr>
              <a:t>I Frattali</a:t>
            </a:r>
          </a:p>
        </p:txBody>
      </p:sp>
      <p:sp>
        <p:nvSpPr>
          <p:cNvPr id="45" name="TextBox 45"/>
          <p:cNvSpPr txBox="1"/>
          <p:nvPr/>
        </p:nvSpPr>
        <p:spPr>
          <a:xfrm>
            <a:off x="12959722" y="1710056"/>
            <a:ext cx="2462361" cy="8197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89"/>
              </a:lnSpc>
            </a:pPr>
            <a:r>
              <a:rPr lang="en-US" sz="4849">
                <a:solidFill>
                  <a:srgbClr val="140101">
                    <a:alpha val="80000"/>
                  </a:srgbClr>
                </a:solidFill>
                <a:latin typeface="Saint George"/>
              </a:rPr>
              <a:t>I Frattali</a:t>
            </a:r>
          </a:p>
        </p:txBody>
      </p:sp>
      <p:sp>
        <p:nvSpPr>
          <p:cNvPr id="46" name="TextBox 46"/>
          <p:cNvSpPr txBox="1"/>
          <p:nvPr/>
        </p:nvSpPr>
        <p:spPr>
          <a:xfrm>
            <a:off x="13086673" y="2453642"/>
            <a:ext cx="2208461" cy="7372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89"/>
              </a:lnSpc>
            </a:pPr>
            <a:r>
              <a:rPr lang="en-US" sz="4349">
                <a:solidFill>
                  <a:srgbClr val="491F05">
                    <a:alpha val="60000"/>
                  </a:srgbClr>
                </a:solidFill>
                <a:latin typeface="Saint George"/>
              </a:rPr>
              <a:t>I Frattali</a:t>
            </a:r>
          </a:p>
        </p:txBody>
      </p:sp>
      <p:sp>
        <p:nvSpPr>
          <p:cNvPr id="47" name="TextBox 47"/>
          <p:cNvSpPr txBox="1"/>
          <p:nvPr/>
        </p:nvSpPr>
        <p:spPr>
          <a:xfrm>
            <a:off x="13213549" y="3149620"/>
            <a:ext cx="1954709" cy="6451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89"/>
              </a:lnSpc>
            </a:pPr>
            <a:r>
              <a:rPr lang="en-US" sz="3849">
                <a:solidFill>
                  <a:srgbClr val="491F05">
                    <a:alpha val="40000"/>
                  </a:srgbClr>
                </a:solidFill>
                <a:latin typeface="Saint George"/>
              </a:rPr>
              <a:t>I Frattali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CBE5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99476" y="772248"/>
            <a:ext cx="9710881" cy="8473899"/>
          </a:xfrm>
          <a:custGeom>
            <a:avLst/>
            <a:gdLst/>
            <a:ahLst/>
            <a:cxnLst/>
            <a:rect l="l" t="t" r="r" b="b"/>
            <a:pathLst>
              <a:path w="9710881" h="8473899">
                <a:moveTo>
                  <a:pt x="0" y="0"/>
                </a:moveTo>
                <a:lnTo>
                  <a:pt x="9710881" y="0"/>
                </a:lnTo>
                <a:lnTo>
                  <a:pt x="9710881" y="8473899"/>
                </a:lnTo>
                <a:lnTo>
                  <a:pt x="0" y="847389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575" r="-575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9139238" y="4980622"/>
            <a:ext cx="9525" cy="2971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endParaRPr/>
          </a:p>
        </p:txBody>
      </p:sp>
      <p:sp>
        <p:nvSpPr>
          <p:cNvPr id="4" name="TextBox 4"/>
          <p:cNvSpPr txBox="1"/>
          <p:nvPr/>
        </p:nvSpPr>
        <p:spPr>
          <a:xfrm>
            <a:off x="7127721" y="758459"/>
            <a:ext cx="8901618" cy="50947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77"/>
              </a:lnSpc>
              <a:spcBef>
                <a:spcPct val="0"/>
              </a:spcBef>
            </a:pPr>
            <a:r>
              <a:rPr lang="en-US" sz="2412">
                <a:solidFill>
                  <a:srgbClr val="452E20"/>
                </a:solidFill>
                <a:latin typeface="Saint George"/>
              </a:rPr>
              <a:t>I frattali sono oggetti geometrici complessi che presentano una caratteristica davvero affascinante: </a:t>
            </a:r>
          </a:p>
          <a:p>
            <a:pPr algn="ctr">
              <a:lnSpc>
                <a:spcPts val="3377"/>
              </a:lnSpc>
              <a:spcBef>
                <a:spcPct val="0"/>
              </a:spcBef>
            </a:pPr>
            <a:r>
              <a:rPr lang="en-US" sz="2412">
                <a:solidFill>
                  <a:srgbClr val="452E20"/>
                </a:solidFill>
                <a:latin typeface="Saint George"/>
              </a:rPr>
              <a:t>l'autosimilarità a diverse scale.</a:t>
            </a:r>
          </a:p>
          <a:p>
            <a:pPr algn="just">
              <a:lnSpc>
                <a:spcPts val="3377"/>
              </a:lnSpc>
              <a:spcBef>
                <a:spcPct val="0"/>
              </a:spcBef>
            </a:pPr>
            <a:endParaRPr lang="en-US" sz="2412">
              <a:solidFill>
                <a:srgbClr val="452E20"/>
              </a:solidFill>
              <a:latin typeface="Saint George"/>
            </a:endParaRPr>
          </a:p>
          <a:p>
            <a:pPr algn="just">
              <a:lnSpc>
                <a:spcPts val="3377"/>
              </a:lnSpc>
              <a:spcBef>
                <a:spcPct val="0"/>
              </a:spcBef>
            </a:pPr>
            <a:r>
              <a:rPr lang="en-US" sz="2412">
                <a:solidFill>
                  <a:srgbClr val="452E20"/>
                </a:solidFill>
                <a:latin typeface="Saint George"/>
              </a:rPr>
              <a:t>           questo significa che, indipendentemente dalla scala</a:t>
            </a:r>
          </a:p>
          <a:p>
            <a:pPr algn="just">
              <a:lnSpc>
                <a:spcPts val="3377"/>
              </a:lnSpc>
              <a:spcBef>
                <a:spcPct val="0"/>
              </a:spcBef>
            </a:pPr>
            <a:r>
              <a:rPr lang="en-US" sz="2412">
                <a:solidFill>
                  <a:srgbClr val="452E20"/>
                </a:solidFill>
                <a:latin typeface="Saint George"/>
              </a:rPr>
              <a:t>                  di ingrandimento o di riduzione, un frattale</a:t>
            </a:r>
          </a:p>
          <a:p>
            <a:pPr algn="just">
              <a:lnSpc>
                <a:spcPts val="3377"/>
              </a:lnSpc>
              <a:spcBef>
                <a:spcPct val="0"/>
              </a:spcBef>
            </a:pPr>
            <a:r>
              <a:rPr lang="en-US" sz="2412">
                <a:solidFill>
                  <a:srgbClr val="452E20"/>
                </a:solidFill>
                <a:latin typeface="Saint George"/>
              </a:rPr>
              <a:t>                   rivelerà sempre una struttura o un pattern</a:t>
            </a:r>
          </a:p>
          <a:p>
            <a:pPr algn="just">
              <a:lnSpc>
                <a:spcPts val="3377"/>
              </a:lnSpc>
              <a:spcBef>
                <a:spcPct val="0"/>
              </a:spcBef>
            </a:pPr>
            <a:r>
              <a:rPr lang="en-US" sz="2412">
                <a:solidFill>
                  <a:srgbClr val="452E20"/>
                </a:solidFill>
                <a:latin typeface="Saint George"/>
              </a:rPr>
              <a:t>                      simile o identico. È come se ci fosse</a:t>
            </a:r>
          </a:p>
          <a:p>
            <a:pPr algn="just">
              <a:lnSpc>
                <a:spcPts val="3377"/>
              </a:lnSpc>
              <a:spcBef>
                <a:spcPct val="0"/>
              </a:spcBef>
            </a:pPr>
            <a:r>
              <a:rPr lang="en-US" sz="2412">
                <a:solidFill>
                  <a:srgbClr val="452E20"/>
                </a:solidFill>
                <a:latin typeface="Saint George"/>
              </a:rPr>
              <a:t>                     una sorta di "infinita ripetizione" che </a:t>
            </a:r>
          </a:p>
          <a:p>
            <a:pPr algn="just">
              <a:lnSpc>
                <a:spcPts val="3377"/>
              </a:lnSpc>
              <a:spcBef>
                <a:spcPct val="0"/>
              </a:spcBef>
            </a:pPr>
            <a:r>
              <a:rPr lang="en-US" sz="2412">
                <a:solidFill>
                  <a:srgbClr val="452E20"/>
                </a:solidFill>
                <a:latin typeface="Saint George"/>
              </a:rPr>
              <a:t>                                 si svela man mano che ci </a:t>
            </a:r>
          </a:p>
          <a:p>
            <a:pPr algn="just">
              <a:lnSpc>
                <a:spcPts val="3377"/>
              </a:lnSpc>
              <a:spcBef>
                <a:spcPct val="0"/>
              </a:spcBef>
            </a:pPr>
            <a:r>
              <a:rPr lang="en-US" sz="2412">
                <a:solidFill>
                  <a:srgbClr val="452E20"/>
                </a:solidFill>
                <a:latin typeface="Saint George"/>
              </a:rPr>
              <a:t>                               avviciniamo o allontaniamo </a:t>
            </a:r>
          </a:p>
          <a:p>
            <a:pPr algn="just">
              <a:lnSpc>
                <a:spcPts val="3377"/>
              </a:lnSpc>
              <a:spcBef>
                <a:spcPct val="0"/>
              </a:spcBef>
            </a:pPr>
            <a:r>
              <a:rPr lang="en-US" sz="2412">
                <a:solidFill>
                  <a:srgbClr val="452E20"/>
                </a:solidFill>
                <a:latin typeface="Saint George"/>
              </a:rPr>
              <a:t>                                      dal frattale stesso.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CBE5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29900" y="2461259"/>
            <a:ext cx="6023380" cy="6023380"/>
          </a:xfrm>
          <a:custGeom>
            <a:avLst/>
            <a:gdLst/>
            <a:ahLst/>
            <a:cxnLst/>
            <a:rect l="l" t="t" r="r" b="b"/>
            <a:pathLst>
              <a:path w="6023380" h="6023380">
                <a:moveTo>
                  <a:pt x="0" y="0"/>
                </a:moveTo>
                <a:lnTo>
                  <a:pt x="6023380" y="0"/>
                </a:lnTo>
                <a:lnTo>
                  <a:pt x="6023380" y="6023380"/>
                </a:lnTo>
                <a:lnTo>
                  <a:pt x="0" y="602338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8384" r="-86100" b="-20580"/>
            </a:stretch>
          </a:blipFill>
          <a:ln w="28575" cap="sq">
            <a:solidFill>
              <a:srgbClr val="000000"/>
            </a:solidFill>
            <a:prstDash val="solid"/>
            <a:miter/>
          </a:ln>
        </p:spPr>
      </p:sp>
      <p:sp>
        <p:nvSpPr>
          <p:cNvPr id="3" name="Freeform 3"/>
          <p:cNvSpPr/>
          <p:nvPr/>
        </p:nvSpPr>
        <p:spPr>
          <a:xfrm>
            <a:off x="8053889" y="1781015"/>
            <a:ext cx="8794334" cy="4537354"/>
          </a:xfrm>
          <a:custGeom>
            <a:avLst/>
            <a:gdLst/>
            <a:ahLst/>
            <a:cxnLst/>
            <a:rect l="l" t="t" r="r" b="b"/>
            <a:pathLst>
              <a:path w="8794334" h="4537354">
                <a:moveTo>
                  <a:pt x="0" y="0"/>
                </a:moveTo>
                <a:lnTo>
                  <a:pt x="8794334" y="0"/>
                </a:lnTo>
                <a:lnTo>
                  <a:pt x="8794334" y="4537354"/>
                </a:lnTo>
                <a:lnTo>
                  <a:pt x="0" y="453735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5027" t="-15872" r="-47026" b="-66848"/>
            </a:stretch>
          </a:blipFill>
          <a:ln w="28575" cap="sq">
            <a:solidFill>
              <a:srgbClr val="000000"/>
            </a:solidFill>
            <a:prstDash val="solid"/>
            <a:miter/>
          </a:ln>
        </p:spPr>
      </p:sp>
      <p:sp>
        <p:nvSpPr>
          <p:cNvPr id="4" name="TextBox 4"/>
          <p:cNvSpPr txBox="1"/>
          <p:nvPr/>
        </p:nvSpPr>
        <p:spPr>
          <a:xfrm>
            <a:off x="4321448" y="309562"/>
            <a:ext cx="9645104" cy="1285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499"/>
              </a:lnSpc>
            </a:pPr>
            <a:r>
              <a:rPr lang="en-US" sz="7499">
                <a:solidFill>
                  <a:srgbClr val="365710"/>
                </a:solidFill>
                <a:latin typeface="More Sugar"/>
              </a:rPr>
              <a:t>ESEMPI DI FRATTALI</a:t>
            </a:r>
          </a:p>
        </p:txBody>
      </p:sp>
      <p:sp>
        <p:nvSpPr>
          <p:cNvPr id="5" name="Freeform 5"/>
          <p:cNvSpPr/>
          <p:nvPr/>
        </p:nvSpPr>
        <p:spPr>
          <a:xfrm>
            <a:off x="8053889" y="6813588"/>
            <a:ext cx="8794334" cy="2746905"/>
          </a:xfrm>
          <a:custGeom>
            <a:avLst/>
            <a:gdLst/>
            <a:ahLst/>
            <a:cxnLst/>
            <a:rect l="l" t="t" r="r" b="b"/>
            <a:pathLst>
              <a:path w="8794334" h="2746905">
                <a:moveTo>
                  <a:pt x="0" y="0"/>
                </a:moveTo>
                <a:lnTo>
                  <a:pt x="8794334" y="0"/>
                </a:lnTo>
                <a:lnTo>
                  <a:pt x="8794334" y="2746905"/>
                </a:lnTo>
                <a:lnTo>
                  <a:pt x="0" y="274690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064"/>
            </a:stretch>
          </a:blipFill>
          <a:ln w="28575" cap="sq">
            <a:solidFill>
              <a:srgbClr val="000000"/>
            </a:solidFill>
            <a:prstDash val="solid"/>
            <a:miter/>
          </a:ln>
        </p:spPr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CBE5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76842" y="2918215"/>
            <a:ext cx="7442684" cy="5034825"/>
          </a:xfrm>
          <a:custGeom>
            <a:avLst/>
            <a:gdLst/>
            <a:ahLst/>
            <a:cxnLst/>
            <a:rect l="l" t="t" r="r" b="b"/>
            <a:pathLst>
              <a:path w="7442684" h="5034825">
                <a:moveTo>
                  <a:pt x="0" y="0"/>
                </a:moveTo>
                <a:lnTo>
                  <a:pt x="7442684" y="0"/>
                </a:lnTo>
                <a:lnTo>
                  <a:pt x="7442684" y="5034826"/>
                </a:lnTo>
                <a:lnTo>
                  <a:pt x="0" y="503482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0172" r="-10198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3991868" y="309562"/>
            <a:ext cx="10304264" cy="1285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0499"/>
              </a:lnSpc>
            </a:pPr>
            <a:r>
              <a:rPr lang="en-US" sz="7499">
                <a:solidFill>
                  <a:srgbClr val="365710"/>
                </a:solidFill>
                <a:latin typeface="More Sugar"/>
              </a:rPr>
              <a:t>Entriamo nello specifico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8825157" y="2142836"/>
            <a:ext cx="8949952" cy="65379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990"/>
              </a:lnSpc>
            </a:pPr>
            <a:r>
              <a:rPr lang="en-US" sz="2850">
                <a:solidFill>
                  <a:srgbClr val="000000"/>
                </a:solidFill>
                <a:latin typeface="Saint George"/>
              </a:rPr>
              <a:t>Prendiamo ad esempio il triangolo di Sierpinski, uno dei frattali più noti.</a:t>
            </a:r>
          </a:p>
          <a:p>
            <a:pPr algn="r">
              <a:lnSpc>
                <a:spcPts val="3990"/>
              </a:lnSpc>
            </a:pPr>
            <a:r>
              <a:rPr lang="en-US" sz="2850">
                <a:solidFill>
                  <a:srgbClr val="000000"/>
                </a:solidFill>
                <a:latin typeface="Saint George"/>
              </a:rPr>
              <a:t> Questo particolare frattale è composto da una serie di triangoli più piccoli disposti in un modo davvero affascinante. </a:t>
            </a:r>
          </a:p>
          <a:p>
            <a:pPr algn="r">
              <a:lnSpc>
                <a:spcPts val="3990"/>
              </a:lnSpc>
            </a:pPr>
            <a:r>
              <a:rPr lang="en-US" sz="2850">
                <a:solidFill>
                  <a:srgbClr val="000000"/>
                </a:solidFill>
                <a:latin typeface="Saint George"/>
              </a:rPr>
              <a:t>Ogni iterazione, ogni passaggio successivo, aggiunge una complessità al pattern. Ogni triangolo viene suddiviso in tre triangoli più piccoli, e questo processo può continuare all'infinito.</a:t>
            </a:r>
          </a:p>
          <a:p>
            <a:pPr marL="0" lvl="0" indent="0" algn="r">
              <a:lnSpc>
                <a:spcPts val="3990"/>
              </a:lnSpc>
              <a:spcBef>
                <a:spcPct val="0"/>
              </a:spcBef>
            </a:pPr>
            <a:r>
              <a:rPr lang="en-US" sz="2850">
                <a:solidFill>
                  <a:srgbClr val="000000"/>
                </a:solidFill>
                <a:latin typeface="Saint George"/>
              </a:rPr>
              <a:t> È come se, ad ogni passaggio, il frattale si rinnovasse, creando una struttura intricata e sorprendente che sembra non avere mai fine.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CBE5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754526">
            <a:off x="12417457" y="1932582"/>
            <a:ext cx="5453007" cy="3067317"/>
          </a:xfrm>
          <a:custGeom>
            <a:avLst/>
            <a:gdLst/>
            <a:ahLst/>
            <a:cxnLst/>
            <a:rect l="l" t="t" r="r" b="b"/>
            <a:pathLst>
              <a:path w="5453007" h="3067317">
                <a:moveTo>
                  <a:pt x="0" y="0"/>
                </a:moveTo>
                <a:lnTo>
                  <a:pt x="5453007" y="0"/>
                </a:lnTo>
                <a:lnTo>
                  <a:pt x="5453007" y="3067317"/>
                </a:lnTo>
                <a:lnTo>
                  <a:pt x="0" y="306731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627775">
            <a:off x="11914514" y="6638028"/>
            <a:ext cx="4853662" cy="3084068"/>
          </a:xfrm>
          <a:custGeom>
            <a:avLst/>
            <a:gdLst/>
            <a:ahLst/>
            <a:cxnLst/>
            <a:rect l="l" t="t" r="r" b="b"/>
            <a:pathLst>
              <a:path w="4853662" h="3084068">
                <a:moveTo>
                  <a:pt x="0" y="0"/>
                </a:moveTo>
                <a:lnTo>
                  <a:pt x="4853662" y="0"/>
                </a:lnTo>
                <a:lnTo>
                  <a:pt x="4853662" y="3084067"/>
                </a:lnTo>
                <a:lnTo>
                  <a:pt x="0" y="308406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r="-30358" b="-37113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0090478" y="4375565"/>
            <a:ext cx="5246547" cy="2702402"/>
          </a:xfrm>
          <a:custGeom>
            <a:avLst/>
            <a:gdLst/>
            <a:ahLst/>
            <a:cxnLst/>
            <a:rect l="l" t="t" r="r" b="b"/>
            <a:pathLst>
              <a:path w="5246547" h="2702402">
                <a:moveTo>
                  <a:pt x="0" y="0"/>
                </a:moveTo>
                <a:lnTo>
                  <a:pt x="5246547" y="0"/>
                </a:lnTo>
                <a:lnTo>
                  <a:pt x="5246547" y="2702402"/>
                </a:lnTo>
                <a:lnTo>
                  <a:pt x="0" y="270240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26429"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1462844" y="339090"/>
            <a:ext cx="15362312" cy="12363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080"/>
              </a:lnSpc>
            </a:pPr>
            <a:r>
              <a:rPr lang="en-US" sz="7200">
                <a:solidFill>
                  <a:srgbClr val="365710"/>
                </a:solidFill>
                <a:latin typeface="More Sugar"/>
              </a:rPr>
              <a:t>Ora capiamo il nesso con il mondo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028700" y="2393274"/>
            <a:ext cx="8115300" cy="66692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105"/>
              </a:lnSpc>
              <a:spcBef>
                <a:spcPct val="0"/>
              </a:spcBef>
            </a:pPr>
            <a:r>
              <a:rPr lang="en-US" sz="2932">
                <a:solidFill>
                  <a:srgbClr val="000000"/>
                </a:solidFill>
                <a:latin typeface="Saint George"/>
              </a:rPr>
              <a:t>La bellezza dei frattali risiede nella loro capacità di rappresentare modelli complessi che osserviamo in natura.</a:t>
            </a:r>
          </a:p>
          <a:p>
            <a:pPr algn="just">
              <a:lnSpc>
                <a:spcPts val="4105"/>
              </a:lnSpc>
              <a:spcBef>
                <a:spcPct val="0"/>
              </a:spcBef>
            </a:pPr>
            <a:endParaRPr lang="en-US" sz="2932">
              <a:solidFill>
                <a:srgbClr val="000000"/>
              </a:solidFill>
              <a:latin typeface="Saint George"/>
            </a:endParaRPr>
          </a:p>
          <a:p>
            <a:pPr algn="just">
              <a:lnSpc>
                <a:spcPts val="4105"/>
              </a:lnSpc>
              <a:spcBef>
                <a:spcPct val="0"/>
              </a:spcBef>
            </a:pPr>
            <a:r>
              <a:rPr lang="en-US" sz="2932">
                <a:solidFill>
                  <a:srgbClr val="000000"/>
                </a:solidFill>
                <a:latin typeface="Saint George"/>
              </a:rPr>
              <a:t>Pensate alla forma delle coste, alle strutture dei fiocchi di neve, ai pattern delle foglie. </a:t>
            </a:r>
          </a:p>
          <a:p>
            <a:pPr algn="just">
              <a:lnSpc>
                <a:spcPts val="4105"/>
              </a:lnSpc>
              <a:spcBef>
                <a:spcPct val="0"/>
              </a:spcBef>
            </a:pPr>
            <a:r>
              <a:rPr lang="en-US" sz="2932">
                <a:solidFill>
                  <a:srgbClr val="000000"/>
                </a:solidFill>
                <a:latin typeface="Saint George"/>
              </a:rPr>
              <a:t>Tutti questi fenomeni presentano un elemento di autosimilarità, di ripetizione a diverse scale. </a:t>
            </a:r>
          </a:p>
          <a:p>
            <a:pPr algn="just">
              <a:lnSpc>
                <a:spcPts val="4105"/>
              </a:lnSpc>
              <a:spcBef>
                <a:spcPct val="0"/>
              </a:spcBef>
            </a:pPr>
            <a:endParaRPr lang="en-US" sz="2932">
              <a:solidFill>
                <a:srgbClr val="000000"/>
              </a:solidFill>
              <a:latin typeface="Saint George"/>
            </a:endParaRPr>
          </a:p>
          <a:p>
            <a:pPr algn="just">
              <a:lnSpc>
                <a:spcPts val="4105"/>
              </a:lnSpc>
              <a:spcBef>
                <a:spcPct val="0"/>
              </a:spcBef>
            </a:pPr>
            <a:r>
              <a:rPr lang="en-US" sz="2932">
                <a:solidFill>
                  <a:srgbClr val="000000"/>
                </a:solidFill>
                <a:latin typeface="Saint George"/>
              </a:rPr>
              <a:t>I frattali ci permettono di esplorare e comprendere queste strutture in modo matematico e visuale.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CBE5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2364386">
            <a:off x="6312737" y="-816191"/>
            <a:ext cx="5609057" cy="4823789"/>
          </a:xfrm>
          <a:custGeom>
            <a:avLst/>
            <a:gdLst/>
            <a:ahLst/>
            <a:cxnLst/>
            <a:rect l="l" t="t" r="r" b="b"/>
            <a:pathLst>
              <a:path w="5609057" h="4823789">
                <a:moveTo>
                  <a:pt x="0" y="0"/>
                </a:moveTo>
                <a:lnTo>
                  <a:pt x="5609058" y="0"/>
                </a:lnTo>
                <a:lnTo>
                  <a:pt x="5609058" y="4823789"/>
                </a:lnTo>
                <a:lnTo>
                  <a:pt x="0" y="482378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2895504">
            <a:off x="3182020" y="3235903"/>
            <a:ext cx="3413982" cy="3122241"/>
          </a:xfrm>
          <a:custGeom>
            <a:avLst/>
            <a:gdLst/>
            <a:ahLst/>
            <a:cxnLst/>
            <a:rect l="l" t="t" r="r" b="b"/>
            <a:pathLst>
              <a:path w="3413982" h="3122241">
                <a:moveTo>
                  <a:pt x="0" y="0"/>
                </a:moveTo>
                <a:lnTo>
                  <a:pt x="3413982" y="0"/>
                </a:lnTo>
                <a:lnTo>
                  <a:pt x="3413982" y="3122242"/>
                </a:lnTo>
                <a:lnTo>
                  <a:pt x="0" y="312224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8450666">
            <a:off x="7792720" y="3940627"/>
            <a:ext cx="3413982" cy="3122241"/>
          </a:xfrm>
          <a:custGeom>
            <a:avLst/>
            <a:gdLst/>
            <a:ahLst/>
            <a:cxnLst/>
            <a:rect l="l" t="t" r="r" b="b"/>
            <a:pathLst>
              <a:path w="3413982" h="3122241">
                <a:moveTo>
                  <a:pt x="0" y="0"/>
                </a:moveTo>
                <a:lnTo>
                  <a:pt x="3413982" y="0"/>
                </a:lnTo>
                <a:lnTo>
                  <a:pt x="3413982" y="3122242"/>
                </a:lnTo>
                <a:lnTo>
                  <a:pt x="0" y="312224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8100000" flipH="1">
            <a:off x="11682400" y="2977196"/>
            <a:ext cx="3413982" cy="3122241"/>
          </a:xfrm>
          <a:custGeom>
            <a:avLst/>
            <a:gdLst/>
            <a:ahLst/>
            <a:cxnLst/>
            <a:rect l="l" t="t" r="r" b="b"/>
            <a:pathLst>
              <a:path w="3413982" h="3122241">
                <a:moveTo>
                  <a:pt x="3413981" y="0"/>
                </a:moveTo>
                <a:lnTo>
                  <a:pt x="0" y="0"/>
                </a:lnTo>
                <a:lnTo>
                  <a:pt x="0" y="3122241"/>
                </a:lnTo>
                <a:lnTo>
                  <a:pt x="3413981" y="3122241"/>
                </a:lnTo>
                <a:lnTo>
                  <a:pt x="3413981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4482695">
            <a:off x="11511831" y="2639765"/>
            <a:ext cx="1106592" cy="774087"/>
          </a:xfrm>
          <a:custGeom>
            <a:avLst/>
            <a:gdLst/>
            <a:ahLst/>
            <a:cxnLst/>
            <a:rect l="l" t="t" r="r" b="b"/>
            <a:pathLst>
              <a:path w="1106592" h="774087">
                <a:moveTo>
                  <a:pt x="0" y="0"/>
                </a:moveTo>
                <a:lnTo>
                  <a:pt x="1106592" y="0"/>
                </a:lnTo>
                <a:lnTo>
                  <a:pt x="1106592" y="774086"/>
                </a:lnTo>
                <a:lnTo>
                  <a:pt x="0" y="77408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 l="-121732" b="-408270"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3527948" y="2483993"/>
            <a:ext cx="11053527" cy="7038980"/>
            <a:chOff x="0" y="0"/>
            <a:chExt cx="14738037" cy="9385306"/>
          </a:xfrm>
        </p:grpSpPr>
        <p:sp>
          <p:nvSpPr>
            <p:cNvPr id="8" name="Freeform 8"/>
            <p:cNvSpPr/>
            <p:nvPr/>
          </p:nvSpPr>
          <p:spPr>
            <a:xfrm rot="-2628636" flipH="1">
              <a:off x="2585201" y="509793"/>
              <a:ext cx="1844904" cy="925390"/>
            </a:xfrm>
            <a:custGeom>
              <a:avLst/>
              <a:gdLst/>
              <a:ahLst/>
              <a:cxnLst/>
              <a:rect l="l" t="t" r="r" b="b"/>
              <a:pathLst>
                <a:path w="1844904" h="925390">
                  <a:moveTo>
                    <a:pt x="1844904" y="0"/>
                  </a:moveTo>
                  <a:lnTo>
                    <a:pt x="0" y="0"/>
                  </a:lnTo>
                  <a:lnTo>
                    <a:pt x="0" y="925390"/>
                  </a:lnTo>
                  <a:lnTo>
                    <a:pt x="1844904" y="925390"/>
                  </a:lnTo>
                  <a:lnTo>
                    <a:pt x="1844904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xmlns="" r:embed="rId9"/>
                  </a:ext>
                </a:extLst>
              </a:blip>
              <a:stretch>
                <a:fillRect l="-156494" b="-97106"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9" name="Freeform 9"/>
            <p:cNvSpPr/>
            <p:nvPr/>
          </p:nvSpPr>
          <p:spPr>
            <a:xfrm rot="-992094">
              <a:off x="7291035" y="563781"/>
              <a:ext cx="991676" cy="1679880"/>
            </a:xfrm>
            <a:custGeom>
              <a:avLst/>
              <a:gdLst/>
              <a:ahLst/>
              <a:cxnLst/>
              <a:rect l="l" t="t" r="r" b="b"/>
              <a:pathLst>
                <a:path w="991676" h="1679880">
                  <a:moveTo>
                    <a:pt x="0" y="0"/>
                  </a:moveTo>
                  <a:lnTo>
                    <a:pt x="991675" y="0"/>
                  </a:lnTo>
                  <a:lnTo>
                    <a:pt x="991675" y="1679880"/>
                  </a:lnTo>
                  <a:lnTo>
                    <a:pt x="0" y="16798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xmlns="" r:embed="rId11"/>
                  </a:ext>
                </a:extLst>
              </a:blip>
              <a:stretch>
                <a:fillRect l="-284585" t="-133396"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10" name="Freeform 10"/>
            <p:cNvSpPr/>
            <p:nvPr/>
          </p:nvSpPr>
          <p:spPr>
            <a:xfrm rot="8612480">
              <a:off x="111089" y="5143795"/>
              <a:ext cx="1010028" cy="706538"/>
            </a:xfrm>
            <a:custGeom>
              <a:avLst/>
              <a:gdLst/>
              <a:ahLst/>
              <a:cxnLst/>
              <a:rect l="l" t="t" r="r" b="b"/>
              <a:pathLst>
                <a:path w="1010028" h="706538">
                  <a:moveTo>
                    <a:pt x="0" y="0"/>
                  </a:moveTo>
                  <a:lnTo>
                    <a:pt x="1010028" y="0"/>
                  </a:lnTo>
                  <a:lnTo>
                    <a:pt x="1010028" y="706538"/>
                  </a:lnTo>
                  <a:lnTo>
                    <a:pt x="0" y="7065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 l="-121732" b="-408270"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11" name="Freeform 11"/>
            <p:cNvSpPr/>
            <p:nvPr/>
          </p:nvSpPr>
          <p:spPr>
            <a:xfrm rot="8100000" flipH="1">
              <a:off x="727192" y="8425140"/>
              <a:ext cx="1010028" cy="706538"/>
            </a:xfrm>
            <a:custGeom>
              <a:avLst/>
              <a:gdLst/>
              <a:ahLst/>
              <a:cxnLst/>
              <a:rect l="l" t="t" r="r" b="b"/>
              <a:pathLst>
                <a:path w="1010028" h="706538">
                  <a:moveTo>
                    <a:pt x="1010028" y="0"/>
                  </a:moveTo>
                  <a:lnTo>
                    <a:pt x="0" y="0"/>
                  </a:lnTo>
                  <a:lnTo>
                    <a:pt x="0" y="706538"/>
                  </a:lnTo>
                  <a:lnTo>
                    <a:pt x="1010028" y="706538"/>
                  </a:lnTo>
                  <a:lnTo>
                    <a:pt x="1010028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 l="-121732" b="-408270"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12" name="Freeform 12"/>
            <p:cNvSpPr/>
            <p:nvPr/>
          </p:nvSpPr>
          <p:spPr>
            <a:xfrm rot="8612480">
              <a:off x="6331307" y="5775193"/>
              <a:ext cx="1010028" cy="706538"/>
            </a:xfrm>
            <a:custGeom>
              <a:avLst/>
              <a:gdLst/>
              <a:ahLst/>
              <a:cxnLst/>
              <a:rect l="l" t="t" r="r" b="b"/>
              <a:pathLst>
                <a:path w="1010028" h="706538">
                  <a:moveTo>
                    <a:pt x="0" y="0"/>
                  </a:moveTo>
                  <a:lnTo>
                    <a:pt x="1010028" y="0"/>
                  </a:lnTo>
                  <a:lnTo>
                    <a:pt x="1010028" y="706538"/>
                  </a:lnTo>
                  <a:lnTo>
                    <a:pt x="0" y="7065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 l="-121732" b="-408270"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13" name="Freeform 13"/>
            <p:cNvSpPr/>
            <p:nvPr/>
          </p:nvSpPr>
          <p:spPr>
            <a:xfrm rot="-8784780" flipH="1">
              <a:off x="8075419" y="5764628"/>
              <a:ext cx="1010028" cy="706538"/>
            </a:xfrm>
            <a:custGeom>
              <a:avLst/>
              <a:gdLst/>
              <a:ahLst/>
              <a:cxnLst/>
              <a:rect l="l" t="t" r="r" b="b"/>
              <a:pathLst>
                <a:path w="1010028" h="706538">
                  <a:moveTo>
                    <a:pt x="1010027" y="0"/>
                  </a:moveTo>
                  <a:lnTo>
                    <a:pt x="0" y="0"/>
                  </a:lnTo>
                  <a:lnTo>
                    <a:pt x="0" y="706538"/>
                  </a:lnTo>
                  <a:lnTo>
                    <a:pt x="1010027" y="706538"/>
                  </a:lnTo>
                  <a:lnTo>
                    <a:pt x="1010027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 l="-121732" b="-408270"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14" name="Freeform 14"/>
            <p:cNvSpPr/>
            <p:nvPr/>
          </p:nvSpPr>
          <p:spPr>
            <a:xfrm rot="8612480">
              <a:off x="12027473" y="4717947"/>
              <a:ext cx="1010028" cy="706538"/>
            </a:xfrm>
            <a:custGeom>
              <a:avLst/>
              <a:gdLst/>
              <a:ahLst/>
              <a:cxnLst/>
              <a:rect l="l" t="t" r="r" b="b"/>
              <a:pathLst>
                <a:path w="1010028" h="706538">
                  <a:moveTo>
                    <a:pt x="0" y="0"/>
                  </a:moveTo>
                  <a:lnTo>
                    <a:pt x="1010028" y="0"/>
                  </a:lnTo>
                  <a:lnTo>
                    <a:pt x="1010028" y="706538"/>
                  </a:lnTo>
                  <a:lnTo>
                    <a:pt x="0" y="7065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 l="-121732" b="-408270"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15" name="Freeform 15"/>
            <p:cNvSpPr/>
            <p:nvPr/>
          </p:nvSpPr>
          <p:spPr>
            <a:xfrm rot="-8784780" flipH="1">
              <a:off x="13616893" y="4696893"/>
              <a:ext cx="1010028" cy="706538"/>
            </a:xfrm>
            <a:custGeom>
              <a:avLst/>
              <a:gdLst/>
              <a:ahLst/>
              <a:cxnLst/>
              <a:rect l="l" t="t" r="r" b="b"/>
              <a:pathLst>
                <a:path w="1010028" h="706538">
                  <a:moveTo>
                    <a:pt x="1010028" y="0"/>
                  </a:moveTo>
                  <a:lnTo>
                    <a:pt x="0" y="0"/>
                  </a:lnTo>
                  <a:lnTo>
                    <a:pt x="0" y="706538"/>
                  </a:lnTo>
                  <a:lnTo>
                    <a:pt x="1010028" y="706538"/>
                  </a:lnTo>
                  <a:lnTo>
                    <a:pt x="1010028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 l="-121732" b="-408270"/>
              </a:stretch>
            </a:blipFill>
            <a:ln cap="sq">
              <a:noFill/>
              <a:prstDash val="solid"/>
              <a:miter/>
            </a:ln>
          </p:spPr>
        </p:sp>
      </p:grpSp>
      <p:sp>
        <p:nvSpPr>
          <p:cNvPr id="16" name="Freeform 16"/>
          <p:cNvSpPr/>
          <p:nvPr/>
        </p:nvSpPr>
        <p:spPr>
          <a:xfrm>
            <a:off x="11252616" y="6642168"/>
            <a:ext cx="2190646" cy="1853835"/>
          </a:xfrm>
          <a:custGeom>
            <a:avLst/>
            <a:gdLst/>
            <a:ahLst/>
            <a:cxnLst/>
            <a:rect l="l" t="t" r="r" b="b"/>
            <a:pathLst>
              <a:path w="2190646" h="1853835">
                <a:moveTo>
                  <a:pt x="0" y="0"/>
                </a:moveTo>
                <a:lnTo>
                  <a:pt x="2190646" y="0"/>
                </a:lnTo>
                <a:lnTo>
                  <a:pt x="2190646" y="1853834"/>
                </a:lnTo>
                <a:lnTo>
                  <a:pt x="0" y="1853834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13084949" y="7398005"/>
            <a:ext cx="2615345" cy="2124968"/>
          </a:xfrm>
          <a:custGeom>
            <a:avLst/>
            <a:gdLst/>
            <a:ahLst/>
            <a:cxnLst/>
            <a:rect l="l" t="t" r="r" b="b"/>
            <a:pathLst>
              <a:path w="2615345" h="2124968">
                <a:moveTo>
                  <a:pt x="0" y="0"/>
                </a:moveTo>
                <a:lnTo>
                  <a:pt x="2615346" y="0"/>
                </a:lnTo>
                <a:lnTo>
                  <a:pt x="2615346" y="2124968"/>
                </a:lnTo>
                <a:lnTo>
                  <a:pt x="0" y="2124968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18" name="TextBox 18"/>
          <p:cNvSpPr txBox="1"/>
          <p:nvPr/>
        </p:nvSpPr>
        <p:spPr>
          <a:xfrm>
            <a:off x="6583275" y="1209217"/>
            <a:ext cx="5225831" cy="5261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79"/>
              </a:lnSpc>
            </a:pPr>
            <a:r>
              <a:rPr lang="en-US" sz="4310">
                <a:solidFill>
                  <a:srgbClr val="000000"/>
                </a:solidFill>
                <a:latin typeface="Saint George"/>
              </a:rPr>
              <a:t>frattali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3278849" y="4179849"/>
            <a:ext cx="3542788" cy="13215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86"/>
              </a:lnSpc>
            </a:pPr>
            <a:r>
              <a:rPr lang="en-US" sz="3847">
                <a:solidFill>
                  <a:srgbClr val="000000"/>
                </a:solidFill>
                <a:latin typeface="Saint George"/>
              </a:rPr>
              <a:t>da dove nascono?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7596709" y="5146331"/>
            <a:ext cx="3542788" cy="6452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386"/>
              </a:lnSpc>
              <a:spcBef>
                <a:spcPct val="0"/>
              </a:spcBef>
            </a:pPr>
            <a:r>
              <a:rPr lang="en-US" sz="3847">
                <a:solidFill>
                  <a:srgbClr val="000000"/>
                </a:solidFill>
                <a:latin typeface="Saint George"/>
              </a:rPr>
              <a:t>cosa sono?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1671868" y="3918146"/>
            <a:ext cx="3542788" cy="13215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86"/>
              </a:lnSpc>
            </a:pPr>
            <a:r>
              <a:rPr lang="en-US" sz="3847">
                <a:solidFill>
                  <a:srgbClr val="000000"/>
                </a:solidFill>
                <a:latin typeface="Saint George"/>
              </a:rPr>
              <a:t>alcuni</a:t>
            </a:r>
          </a:p>
          <a:p>
            <a:pPr marL="0" lvl="0" indent="0" algn="ctr">
              <a:lnSpc>
                <a:spcPts val="5386"/>
              </a:lnSpc>
              <a:spcBef>
                <a:spcPct val="0"/>
              </a:spcBef>
            </a:pPr>
            <a:r>
              <a:rPr lang="en-US" sz="3847">
                <a:solidFill>
                  <a:srgbClr val="000000"/>
                </a:solidFill>
                <a:latin typeface="Saint George"/>
              </a:rPr>
              <a:t>esempi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2829036" y="7091005"/>
            <a:ext cx="1698039" cy="20384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94"/>
              </a:lnSpc>
              <a:spcBef>
                <a:spcPct val="0"/>
              </a:spcBef>
            </a:pPr>
            <a:r>
              <a:rPr lang="en-US" sz="1496">
                <a:solidFill>
                  <a:srgbClr val="000000"/>
                </a:solidFill>
                <a:latin typeface="Saint George"/>
              </a:rPr>
              <a:t>Dal punto di vista matematico, il concetto di autosomiglianza e alcune forme di frattali furono discussi da matematici 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5050242" y="7258818"/>
            <a:ext cx="1751632" cy="2389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56"/>
              </a:lnSpc>
              <a:spcBef>
                <a:spcPct val="0"/>
              </a:spcBef>
            </a:pPr>
            <a:r>
              <a:rPr lang="en-US" sz="1540">
                <a:solidFill>
                  <a:srgbClr val="000000"/>
                </a:solidFill>
                <a:latin typeface="Saint George"/>
              </a:rPr>
              <a:t>come Gottfried Wilhelm Leibniz e Karl Weierstrass nel XVII e XIX secolo, anche se non furono formalizzati come frattali nel senso moderno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7528620" y="7677461"/>
            <a:ext cx="1751632" cy="1589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56"/>
              </a:lnSpc>
              <a:spcBef>
                <a:spcPct val="0"/>
              </a:spcBef>
            </a:pPr>
            <a:r>
              <a:rPr lang="en-US" sz="1540">
                <a:solidFill>
                  <a:srgbClr val="000000"/>
                </a:solidFill>
                <a:latin typeface="Saint George"/>
              </a:rPr>
              <a:t>i frattali sono oggetti matematici che mostrano autosomiglianza a diverse scale.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9455953" y="7686986"/>
            <a:ext cx="1622534" cy="24997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67"/>
              </a:lnSpc>
              <a:spcBef>
                <a:spcPct val="0"/>
              </a:spcBef>
            </a:pPr>
            <a:r>
              <a:rPr lang="en-US" sz="1334">
                <a:solidFill>
                  <a:srgbClr val="000000"/>
                </a:solidFill>
                <a:latin typeface="Saint George"/>
              </a:rPr>
              <a:t>La caratteristica principale dei frattali è la loro dimensionalità frattale non intera, che significa che possono avere una dimensione non intera, come ad esempio 1.3, 2.5, ecc.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CBE5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2918504"/>
            <a:ext cx="10108386" cy="0"/>
          </a:xfrm>
          <a:prstGeom prst="line">
            <a:avLst/>
          </a:prstGeom>
          <a:ln w="28575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" name="Freeform 3"/>
          <p:cNvSpPr/>
          <p:nvPr/>
        </p:nvSpPr>
        <p:spPr>
          <a:xfrm rot="1685038">
            <a:off x="7065461" y="8464415"/>
            <a:ext cx="2078539" cy="587187"/>
          </a:xfrm>
          <a:custGeom>
            <a:avLst/>
            <a:gdLst/>
            <a:ahLst/>
            <a:cxnLst/>
            <a:rect l="l" t="t" r="r" b="b"/>
            <a:pathLst>
              <a:path w="2078539" h="587187">
                <a:moveTo>
                  <a:pt x="0" y="0"/>
                </a:moveTo>
                <a:lnTo>
                  <a:pt x="2078539" y="0"/>
                </a:lnTo>
                <a:lnTo>
                  <a:pt x="2078539" y="587187"/>
                </a:lnTo>
                <a:lnTo>
                  <a:pt x="0" y="58718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759931" y="866775"/>
            <a:ext cx="9348455" cy="13937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1379"/>
              </a:lnSpc>
            </a:pPr>
            <a:r>
              <a:rPr lang="en-US" sz="8128" spc="918">
                <a:solidFill>
                  <a:srgbClr val="365710"/>
                </a:solidFill>
                <a:latin typeface="More Sugar"/>
              </a:rPr>
              <a:t>LAMA PICONE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9144000" y="0"/>
            <a:ext cx="10176340" cy="10287000"/>
            <a:chOff x="0" y="0"/>
            <a:chExt cx="5956300" cy="602107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956300" cy="6021070"/>
            </a:xfrm>
            <a:custGeom>
              <a:avLst/>
              <a:gdLst/>
              <a:ahLst/>
              <a:cxnLst/>
              <a:rect l="l" t="t" r="r" b="b"/>
              <a:pathLst>
                <a:path w="5956300" h="6021070">
                  <a:moveTo>
                    <a:pt x="0" y="6021070"/>
                  </a:moveTo>
                  <a:lnTo>
                    <a:pt x="692150" y="0"/>
                  </a:lnTo>
                  <a:lnTo>
                    <a:pt x="5956300" y="0"/>
                  </a:lnTo>
                  <a:lnTo>
                    <a:pt x="5264150" y="6021070"/>
                  </a:lnTo>
                  <a:close/>
                </a:path>
              </a:pathLst>
            </a:custGeom>
            <a:blipFill>
              <a:blip r:embed="rId4"/>
              <a:stretch>
                <a:fillRect l="-25815" r="-25815"/>
              </a:stretch>
            </a:blipFill>
          </p:spPr>
        </p:sp>
      </p:grpSp>
      <p:sp>
        <p:nvSpPr>
          <p:cNvPr id="7" name="Freeform 7"/>
          <p:cNvSpPr/>
          <p:nvPr/>
        </p:nvSpPr>
        <p:spPr>
          <a:xfrm>
            <a:off x="-323019" y="5963622"/>
            <a:ext cx="4474490" cy="4474490"/>
          </a:xfrm>
          <a:custGeom>
            <a:avLst/>
            <a:gdLst/>
            <a:ahLst/>
            <a:cxnLst/>
            <a:rect l="l" t="t" r="r" b="b"/>
            <a:pathLst>
              <a:path w="4474490" h="4474490">
                <a:moveTo>
                  <a:pt x="0" y="0"/>
                </a:moveTo>
                <a:lnTo>
                  <a:pt x="4474491" y="0"/>
                </a:lnTo>
                <a:lnTo>
                  <a:pt x="4474491" y="4474490"/>
                </a:lnTo>
                <a:lnTo>
                  <a:pt x="0" y="447449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316523" y="3400882"/>
            <a:ext cx="9144000" cy="31283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19"/>
              </a:lnSpc>
              <a:spcBef>
                <a:spcPct val="0"/>
              </a:spcBef>
            </a:pPr>
            <a:r>
              <a:rPr lang="en-US" sz="2688" spc="244">
                <a:solidFill>
                  <a:srgbClr val="000000"/>
                </a:solidFill>
                <a:latin typeface="Saint George"/>
              </a:rPr>
              <a:t>IL SUO CORSO INIZIA E FINISCE NEL TERRITORIO CITTADINO, ATTRAVERSA BEN CINQUE QUARTIERI DEL CAPOLUOGO PUGLIESE E DÀ ANCHE IL NOME AD UN RIONE.</a:t>
            </a:r>
          </a:p>
          <a:p>
            <a:pPr algn="ctr">
              <a:lnSpc>
                <a:spcPts val="3119"/>
              </a:lnSpc>
              <a:spcBef>
                <a:spcPct val="0"/>
              </a:spcBef>
            </a:pPr>
            <a:r>
              <a:rPr lang="en-US" sz="2688" spc="244">
                <a:solidFill>
                  <a:srgbClr val="000000"/>
                </a:solidFill>
                <a:latin typeface="Saint George"/>
              </a:rPr>
              <a:t>NELLA LAMA È PRESENTE ANCHE UN ACCAMPAMENTO, DAVANTI AL QUALE TROVIAMO UNA PREZIOSA CHIESA RUPESTRE DELLA CITTÀ: S</a:t>
            </a:r>
            <a:r>
              <a:rPr lang="en-US" sz="2688" u="sng" spc="244">
                <a:solidFill>
                  <a:srgbClr val="000000"/>
                </a:solidFill>
                <a:latin typeface="Saint George"/>
              </a:rPr>
              <a:t>ANTA CANDIDA.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CBE5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1827415" y="5024276"/>
            <a:ext cx="5836818" cy="4637535"/>
            <a:chOff x="0" y="0"/>
            <a:chExt cx="3901440" cy="3099816"/>
          </a:xfrm>
        </p:grpSpPr>
        <p:sp>
          <p:nvSpPr>
            <p:cNvPr id="3" name="Freeform 3"/>
            <p:cNvSpPr/>
            <p:nvPr/>
          </p:nvSpPr>
          <p:spPr>
            <a:xfrm>
              <a:off x="127000" y="190500"/>
              <a:ext cx="3657600" cy="2413000"/>
            </a:xfrm>
            <a:custGeom>
              <a:avLst/>
              <a:gdLst/>
              <a:ahLst/>
              <a:cxnLst/>
              <a:rect l="l" t="t" r="r" b="b"/>
              <a:pathLst>
                <a:path w="3657600" h="2413000">
                  <a:moveTo>
                    <a:pt x="3657600" y="2413000"/>
                  </a:moveTo>
                  <a:lnTo>
                    <a:pt x="0" y="2413000"/>
                  </a:lnTo>
                  <a:lnTo>
                    <a:pt x="0" y="0"/>
                  </a:lnTo>
                  <a:lnTo>
                    <a:pt x="3657600" y="0"/>
                  </a:lnTo>
                  <a:lnTo>
                    <a:pt x="3657600" y="2413000"/>
                  </a:lnTo>
                  <a:close/>
                </a:path>
              </a:pathLst>
            </a:custGeom>
            <a:blipFill>
              <a:blip r:embed="rId2"/>
              <a:stretch>
                <a:fillRect t="-60352" b="-41752"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3901440" cy="3099816"/>
            </a:xfrm>
            <a:custGeom>
              <a:avLst/>
              <a:gdLst/>
              <a:ahLst/>
              <a:cxnLst/>
              <a:rect l="l" t="t" r="r" b="b"/>
              <a:pathLst>
                <a:path w="3901440" h="3099816">
                  <a:moveTo>
                    <a:pt x="3901440" y="3099816"/>
                  </a:moveTo>
                  <a:lnTo>
                    <a:pt x="0" y="3099816"/>
                  </a:lnTo>
                  <a:lnTo>
                    <a:pt x="0" y="0"/>
                  </a:lnTo>
                  <a:lnTo>
                    <a:pt x="3901440" y="0"/>
                  </a:lnTo>
                  <a:lnTo>
                    <a:pt x="3901440" y="3099816"/>
                  </a:lnTo>
                  <a:close/>
                </a:path>
              </a:pathLst>
            </a:custGeom>
            <a:blipFill>
              <a:blip r:embed="rId3"/>
              <a:stretch>
                <a:fillRect t="-29" b="-29"/>
              </a:stretch>
            </a:blipFill>
          </p:spPr>
        </p:sp>
      </p:grpSp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11730840" y="5346950"/>
            <a:ext cx="5430700" cy="4314861"/>
            <a:chOff x="0" y="0"/>
            <a:chExt cx="3901440" cy="3099816"/>
          </a:xfrm>
        </p:grpSpPr>
        <p:sp>
          <p:nvSpPr>
            <p:cNvPr id="6" name="Freeform 6"/>
            <p:cNvSpPr/>
            <p:nvPr/>
          </p:nvSpPr>
          <p:spPr>
            <a:xfrm>
              <a:off x="127000" y="190500"/>
              <a:ext cx="3657600" cy="2413000"/>
            </a:xfrm>
            <a:custGeom>
              <a:avLst/>
              <a:gdLst/>
              <a:ahLst/>
              <a:cxnLst/>
              <a:rect l="l" t="t" r="r" b="b"/>
              <a:pathLst>
                <a:path w="3657600" h="2413000">
                  <a:moveTo>
                    <a:pt x="3657600" y="2413000"/>
                  </a:moveTo>
                  <a:lnTo>
                    <a:pt x="0" y="2413000"/>
                  </a:lnTo>
                  <a:lnTo>
                    <a:pt x="0" y="0"/>
                  </a:lnTo>
                  <a:lnTo>
                    <a:pt x="3657600" y="0"/>
                  </a:lnTo>
                  <a:lnTo>
                    <a:pt x="3657600" y="2413000"/>
                  </a:lnTo>
                  <a:close/>
                </a:path>
              </a:pathLst>
            </a:custGeom>
            <a:blipFill>
              <a:blip r:embed="rId4"/>
              <a:stretch>
                <a:fillRect t="-51052" b="-51052"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>
              <a:off x="0" y="0"/>
              <a:ext cx="3901440" cy="3099816"/>
            </a:xfrm>
            <a:custGeom>
              <a:avLst/>
              <a:gdLst/>
              <a:ahLst/>
              <a:cxnLst/>
              <a:rect l="l" t="t" r="r" b="b"/>
              <a:pathLst>
                <a:path w="3901440" h="3099816">
                  <a:moveTo>
                    <a:pt x="3901440" y="3099816"/>
                  </a:moveTo>
                  <a:lnTo>
                    <a:pt x="0" y="3099816"/>
                  </a:lnTo>
                  <a:lnTo>
                    <a:pt x="0" y="0"/>
                  </a:lnTo>
                  <a:lnTo>
                    <a:pt x="3901440" y="0"/>
                  </a:lnTo>
                  <a:lnTo>
                    <a:pt x="3901440" y="3099816"/>
                  </a:lnTo>
                  <a:close/>
                </a:path>
              </a:pathLst>
            </a:custGeom>
            <a:blipFill>
              <a:blip r:embed="rId3"/>
              <a:stretch>
                <a:fillRect t="-29" b="-29"/>
              </a:stretch>
            </a:blipFill>
          </p:spPr>
        </p:sp>
      </p:grpSp>
      <p:sp>
        <p:nvSpPr>
          <p:cNvPr id="8" name="TextBox 8"/>
          <p:cNvSpPr txBox="1"/>
          <p:nvPr/>
        </p:nvSpPr>
        <p:spPr>
          <a:xfrm>
            <a:off x="2502461" y="1809536"/>
            <a:ext cx="13283078" cy="26255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42"/>
              </a:lnSpc>
            </a:pPr>
            <a:r>
              <a:rPr lang="en-US" sz="3367">
                <a:solidFill>
                  <a:srgbClr val="000000"/>
                </a:solidFill>
                <a:latin typeface="Saint George"/>
              </a:rPr>
              <a:t>Santa Candida è la più grande basilica rupestre pugliese.</a:t>
            </a:r>
          </a:p>
          <a:p>
            <a:pPr algn="ctr">
              <a:lnSpc>
                <a:spcPts val="4142"/>
              </a:lnSpc>
            </a:pPr>
            <a:r>
              <a:rPr lang="en-US" sz="3367">
                <a:solidFill>
                  <a:srgbClr val="000000"/>
                </a:solidFill>
                <a:latin typeface="Saint George"/>
              </a:rPr>
              <a:t>Presenta una planimetria complessa e articolata, detta a ventaglio, in quanto sull’aula centrale di forma quadrangolare si innestano cinque navate divise da colonne con archi a tutto sesto che si concludono in cinque absidi.</a:t>
            </a:r>
          </a:p>
        </p:txBody>
      </p:sp>
      <p:sp>
        <p:nvSpPr>
          <p:cNvPr id="9" name="Freeform 9"/>
          <p:cNvSpPr/>
          <p:nvPr/>
        </p:nvSpPr>
        <p:spPr>
          <a:xfrm>
            <a:off x="3078102" y="4738361"/>
            <a:ext cx="2932460" cy="571830"/>
          </a:xfrm>
          <a:custGeom>
            <a:avLst/>
            <a:gdLst/>
            <a:ahLst/>
            <a:cxnLst/>
            <a:rect l="l" t="t" r="r" b="b"/>
            <a:pathLst>
              <a:path w="2932460" h="571830">
                <a:moveTo>
                  <a:pt x="0" y="0"/>
                </a:moveTo>
                <a:lnTo>
                  <a:pt x="2932460" y="0"/>
                </a:lnTo>
                <a:lnTo>
                  <a:pt x="2932460" y="571830"/>
                </a:lnTo>
                <a:lnTo>
                  <a:pt x="0" y="57183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2334034" y="4987103"/>
            <a:ext cx="3313718" cy="646175"/>
          </a:xfrm>
          <a:custGeom>
            <a:avLst/>
            <a:gdLst/>
            <a:ahLst/>
            <a:cxnLst/>
            <a:rect l="l" t="t" r="r" b="b"/>
            <a:pathLst>
              <a:path w="3313718" h="646175">
                <a:moveTo>
                  <a:pt x="0" y="0"/>
                </a:moveTo>
                <a:lnTo>
                  <a:pt x="3313718" y="0"/>
                </a:lnTo>
                <a:lnTo>
                  <a:pt x="3313718" y="646175"/>
                </a:lnTo>
                <a:lnTo>
                  <a:pt x="0" y="64617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2063107" y="339090"/>
            <a:ext cx="14161786" cy="12363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080"/>
              </a:lnSpc>
            </a:pPr>
            <a:r>
              <a:rPr lang="en-US" sz="7200" spc="813">
                <a:solidFill>
                  <a:srgbClr val="365710"/>
                </a:solidFill>
                <a:latin typeface="More Sugar"/>
              </a:rPr>
              <a:t>CHIESA DI S. CANDIDA</a:t>
            </a:r>
          </a:p>
        </p:txBody>
      </p:sp>
      <p:sp>
        <p:nvSpPr>
          <p:cNvPr id="12" name="TextBox 12"/>
          <p:cNvSpPr txBox="1"/>
          <p:nvPr/>
        </p:nvSpPr>
        <p:spPr>
          <a:xfrm rot="249770">
            <a:off x="147255" y="1721707"/>
            <a:ext cx="2225340" cy="61430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794"/>
              </a:lnSpc>
            </a:pPr>
            <a:r>
              <a:rPr lang="en-US" sz="31996">
                <a:solidFill>
                  <a:srgbClr val="365710"/>
                </a:solidFill>
                <a:latin typeface="Zing Rust Base"/>
              </a:rPr>
              <a:t>1</a:t>
            </a:r>
          </a:p>
        </p:txBody>
      </p:sp>
      <p:sp>
        <p:nvSpPr>
          <p:cNvPr id="13" name="TextBox 13"/>
          <p:cNvSpPr txBox="1"/>
          <p:nvPr/>
        </p:nvSpPr>
        <p:spPr>
          <a:xfrm rot="260654">
            <a:off x="9904471" y="4585648"/>
            <a:ext cx="2154294" cy="61430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794"/>
              </a:lnSpc>
            </a:pPr>
            <a:r>
              <a:rPr lang="en-US" sz="31996">
                <a:solidFill>
                  <a:srgbClr val="365710"/>
                </a:solidFill>
                <a:latin typeface="Zing Rust Base"/>
              </a:rPr>
              <a:t>2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2491599" y="8860931"/>
            <a:ext cx="4508450" cy="8081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31"/>
              </a:lnSpc>
            </a:pPr>
            <a:r>
              <a:rPr lang="en-US" sz="2308">
                <a:solidFill>
                  <a:srgbClr val="452E20"/>
                </a:solidFill>
                <a:latin typeface="Open Sans Bold"/>
              </a:rPr>
              <a:t> Statuette ritrovate all’interno </a:t>
            </a:r>
          </a:p>
          <a:p>
            <a:pPr algn="ctr">
              <a:lnSpc>
                <a:spcPts val="3231"/>
              </a:lnSpc>
            </a:pPr>
            <a:r>
              <a:rPr lang="en-US" sz="2308">
                <a:solidFill>
                  <a:srgbClr val="452E20"/>
                </a:solidFill>
                <a:latin typeface="Open Sans Bold"/>
              </a:rPr>
              <a:t>della chiesa 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2334034" y="8739201"/>
            <a:ext cx="4547167" cy="9226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47"/>
              </a:lnSpc>
            </a:pPr>
            <a:r>
              <a:rPr lang="en-US" sz="2676">
                <a:solidFill>
                  <a:srgbClr val="452E20"/>
                </a:solidFill>
                <a:latin typeface="Open Sans Bold"/>
              </a:rPr>
              <a:t>Planimetria di santa Candida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CBE5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3148187" y="1584569"/>
            <a:ext cx="10927910" cy="0"/>
          </a:xfrm>
          <a:prstGeom prst="line">
            <a:avLst/>
          </a:prstGeom>
          <a:ln w="28575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2320100" y="5143500"/>
            <a:ext cx="6130182" cy="4870621"/>
            <a:chOff x="0" y="0"/>
            <a:chExt cx="3901440" cy="3099816"/>
          </a:xfrm>
        </p:grpSpPr>
        <p:sp>
          <p:nvSpPr>
            <p:cNvPr id="4" name="Freeform 4"/>
            <p:cNvSpPr/>
            <p:nvPr/>
          </p:nvSpPr>
          <p:spPr>
            <a:xfrm>
              <a:off x="127000" y="190500"/>
              <a:ext cx="3657600" cy="2413000"/>
            </a:xfrm>
            <a:custGeom>
              <a:avLst/>
              <a:gdLst/>
              <a:ahLst/>
              <a:cxnLst/>
              <a:rect l="l" t="t" r="r" b="b"/>
              <a:pathLst>
                <a:path w="3657600" h="2413000">
                  <a:moveTo>
                    <a:pt x="3657600" y="2413000"/>
                  </a:moveTo>
                  <a:lnTo>
                    <a:pt x="0" y="2413000"/>
                  </a:lnTo>
                  <a:lnTo>
                    <a:pt x="0" y="0"/>
                  </a:lnTo>
                  <a:lnTo>
                    <a:pt x="3657600" y="0"/>
                  </a:lnTo>
                  <a:lnTo>
                    <a:pt x="3657600" y="2413000"/>
                  </a:lnTo>
                  <a:close/>
                </a:path>
              </a:pathLst>
            </a:custGeom>
            <a:blipFill>
              <a:blip r:embed="rId2"/>
              <a:stretch>
                <a:fillRect t="-51052" b="-51052"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3901440" cy="3099816"/>
            </a:xfrm>
            <a:custGeom>
              <a:avLst/>
              <a:gdLst/>
              <a:ahLst/>
              <a:cxnLst/>
              <a:rect l="l" t="t" r="r" b="b"/>
              <a:pathLst>
                <a:path w="3901440" h="3099816">
                  <a:moveTo>
                    <a:pt x="3901440" y="3099816"/>
                  </a:moveTo>
                  <a:lnTo>
                    <a:pt x="0" y="3099816"/>
                  </a:lnTo>
                  <a:lnTo>
                    <a:pt x="0" y="0"/>
                  </a:lnTo>
                  <a:lnTo>
                    <a:pt x="3901440" y="0"/>
                  </a:lnTo>
                  <a:lnTo>
                    <a:pt x="3901440" y="3099816"/>
                  </a:lnTo>
                  <a:close/>
                </a:path>
              </a:pathLst>
            </a:custGeom>
            <a:blipFill>
              <a:blip r:embed="rId3"/>
              <a:stretch>
                <a:fillRect t="-29" b="-29"/>
              </a:stretch>
            </a:blipFill>
          </p:spPr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11686814" y="5143500"/>
            <a:ext cx="6130182" cy="4870621"/>
            <a:chOff x="0" y="0"/>
            <a:chExt cx="3901440" cy="3099816"/>
          </a:xfrm>
        </p:grpSpPr>
        <p:sp>
          <p:nvSpPr>
            <p:cNvPr id="7" name="Freeform 7"/>
            <p:cNvSpPr/>
            <p:nvPr/>
          </p:nvSpPr>
          <p:spPr>
            <a:xfrm>
              <a:off x="127000" y="190500"/>
              <a:ext cx="3657600" cy="2413000"/>
            </a:xfrm>
            <a:custGeom>
              <a:avLst/>
              <a:gdLst/>
              <a:ahLst/>
              <a:cxnLst/>
              <a:rect l="l" t="t" r="r" b="b"/>
              <a:pathLst>
                <a:path w="3657600" h="2413000">
                  <a:moveTo>
                    <a:pt x="3657600" y="2413000"/>
                  </a:moveTo>
                  <a:lnTo>
                    <a:pt x="0" y="2413000"/>
                  </a:lnTo>
                  <a:lnTo>
                    <a:pt x="0" y="0"/>
                  </a:lnTo>
                  <a:lnTo>
                    <a:pt x="3657600" y="0"/>
                  </a:lnTo>
                  <a:lnTo>
                    <a:pt x="3657600" y="2413000"/>
                  </a:lnTo>
                  <a:close/>
                </a:path>
              </a:pathLst>
            </a:custGeom>
            <a:blipFill>
              <a:blip r:embed="rId4"/>
              <a:stretch>
                <a:fillRect t="-51052" b="-51052"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3901440" cy="3099816"/>
            </a:xfrm>
            <a:custGeom>
              <a:avLst/>
              <a:gdLst/>
              <a:ahLst/>
              <a:cxnLst/>
              <a:rect l="l" t="t" r="r" b="b"/>
              <a:pathLst>
                <a:path w="3901440" h="3099816">
                  <a:moveTo>
                    <a:pt x="3901440" y="3099816"/>
                  </a:moveTo>
                  <a:lnTo>
                    <a:pt x="0" y="3099816"/>
                  </a:lnTo>
                  <a:lnTo>
                    <a:pt x="0" y="0"/>
                  </a:lnTo>
                  <a:lnTo>
                    <a:pt x="3901440" y="0"/>
                  </a:lnTo>
                  <a:lnTo>
                    <a:pt x="3901440" y="3099816"/>
                  </a:lnTo>
                  <a:close/>
                </a:path>
              </a:pathLst>
            </a:custGeom>
            <a:blipFill>
              <a:blip r:embed="rId3"/>
              <a:stretch>
                <a:fillRect t="-29" b="-29"/>
              </a:stretch>
            </a:blipFill>
          </p:spPr>
        </p:sp>
      </p:grpSp>
      <p:sp>
        <p:nvSpPr>
          <p:cNvPr id="9" name="TextBox 9"/>
          <p:cNvSpPr txBox="1"/>
          <p:nvPr/>
        </p:nvSpPr>
        <p:spPr>
          <a:xfrm>
            <a:off x="3615892" y="372757"/>
            <a:ext cx="9992501" cy="11982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133"/>
              </a:lnSpc>
            </a:pPr>
            <a:r>
              <a:rPr lang="en-US" sz="8536" spc="1075">
                <a:solidFill>
                  <a:srgbClr val="365710"/>
                </a:solidFill>
                <a:latin typeface="More Sugar"/>
              </a:rPr>
              <a:t>FOTOGRAFIA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0" y="1847496"/>
            <a:ext cx="18288000" cy="28879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20"/>
              </a:lnSpc>
            </a:pPr>
            <a:r>
              <a:rPr lang="en-US" sz="3300">
                <a:solidFill>
                  <a:srgbClr val="000000"/>
                </a:solidFill>
                <a:latin typeface="Saint George"/>
              </a:rPr>
              <a:t>Queste due immagini sono state scattate rispettivamente nel giardino del liceo Salvemini e nell’uscita didattica a lama Picone.</a:t>
            </a:r>
          </a:p>
          <a:p>
            <a:pPr algn="ctr">
              <a:lnSpc>
                <a:spcPts val="4620"/>
              </a:lnSpc>
            </a:pPr>
            <a:r>
              <a:rPr lang="en-US" sz="3300">
                <a:solidFill>
                  <a:srgbClr val="000000"/>
                </a:solidFill>
                <a:latin typeface="Saint George"/>
              </a:rPr>
              <a:t>Entrambe le foto sono state realizzate con i nostri dispositivi, utilizzando semplici modalità, ma migliorandole con l’impostazione RAW.</a:t>
            </a:r>
          </a:p>
          <a:p>
            <a:pPr algn="ctr">
              <a:lnSpc>
                <a:spcPts val="4620"/>
              </a:lnSpc>
            </a:pPr>
            <a:r>
              <a:rPr lang="en-US" sz="3300">
                <a:solidFill>
                  <a:srgbClr val="000000"/>
                </a:solidFill>
                <a:latin typeface="Saint George"/>
              </a:rPr>
              <a:t>Inoltre, la seconda è stata realizzata in modalità ritratto.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731074" y="2481521"/>
            <a:ext cx="2225340" cy="61430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794"/>
              </a:lnSpc>
            </a:pPr>
            <a:r>
              <a:rPr lang="en-US" sz="31996">
                <a:solidFill>
                  <a:srgbClr val="365710"/>
                </a:solidFill>
                <a:latin typeface="Zing Rust Base"/>
              </a:rPr>
              <a:t>1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0090146" y="5012499"/>
            <a:ext cx="2154294" cy="61430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794"/>
              </a:lnSpc>
            </a:pPr>
            <a:r>
              <a:rPr lang="en-US" sz="31996">
                <a:solidFill>
                  <a:srgbClr val="365710"/>
                </a:solidFill>
                <a:latin typeface="Zing Rust Base"/>
              </a:rPr>
              <a:t>2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CBE5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3680045" y="3646983"/>
            <a:ext cx="10927910" cy="0"/>
          </a:xfrm>
          <a:prstGeom prst="line">
            <a:avLst/>
          </a:prstGeom>
          <a:ln w="28575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3" name="Group 3"/>
          <p:cNvGrpSpPr/>
          <p:nvPr/>
        </p:nvGrpSpPr>
        <p:grpSpPr>
          <a:xfrm>
            <a:off x="0" y="6769432"/>
            <a:ext cx="18288000" cy="3517568"/>
            <a:chOff x="0" y="0"/>
            <a:chExt cx="24384000" cy="4690091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/>
            <a:srcRect t="35574" b="35574"/>
            <a:stretch>
              <a:fillRect/>
            </a:stretch>
          </p:blipFill>
          <p:spPr>
            <a:xfrm>
              <a:off x="0" y="0"/>
              <a:ext cx="24384000" cy="4690091"/>
            </a:xfrm>
            <a:prstGeom prst="rect">
              <a:avLst/>
            </a:prstGeom>
          </p:spPr>
        </p:pic>
      </p:grpSp>
      <p:sp>
        <p:nvSpPr>
          <p:cNvPr id="5" name="Freeform 5"/>
          <p:cNvSpPr/>
          <p:nvPr/>
        </p:nvSpPr>
        <p:spPr>
          <a:xfrm rot="-10800000">
            <a:off x="14047308" y="-91440"/>
            <a:ext cx="4474490" cy="4474490"/>
          </a:xfrm>
          <a:custGeom>
            <a:avLst/>
            <a:gdLst/>
            <a:ahLst/>
            <a:cxnLst/>
            <a:rect l="l" t="t" r="r" b="b"/>
            <a:pathLst>
              <a:path w="4474490" h="4474490">
                <a:moveTo>
                  <a:pt x="0" y="0"/>
                </a:moveTo>
                <a:lnTo>
                  <a:pt x="4474491" y="0"/>
                </a:lnTo>
                <a:lnTo>
                  <a:pt x="4474491" y="4474490"/>
                </a:lnTo>
                <a:lnTo>
                  <a:pt x="0" y="447449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4334140" y="396361"/>
            <a:ext cx="9806617" cy="1057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024"/>
              </a:lnSpc>
            </a:pPr>
            <a:r>
              <a:rPr lang="en-US" sz="7499" spc="944">
                <a:solidFill>
                  <a:srgbClr val="365710"/>
                </a:solidFill>
                <a:latin typeface="More Sugar"/>
              </a:rPr>
              <a:t>BIODIVERSITÀ 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0" y="1625085"/>
            <a:ext cx="18288000" cy="26371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19"/>
              </a:lnSpc>
            </a:pPr>
            <a:r>
              <a:rPr lang="en-US" sz="3799">
                <a:solidFill>
                  <a:srgbClr val="000000"/>
                </a:solidFill>
                <a:latin typeface="Saint George"/>
              </a:rPr>
              <a:t>È un patrimonio universale che garantisce gli equilibri climatici e consente di comprendere meglio alcune funzioni biologiche dell’uomo, tra cui la risoluzione di problemi dell’alimentazione.</a:t>
            </a:r>
          </a:p>
          <a:p>
            <a:pPr algn="ctr">
              <a:lnSpc>
                <a:spcPts val="5319"/>
              </a:lnSpc>
            </a:pPr>
            <a:endParaRPr lang="en-US" sz="3799">
              <a:solidFill>
                <a:srgbClr val="000000"/>
              </a:solidFill>
              <a:latin typeface="Saint George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186896" y="4430675"/>
            <a:ext cx="18101104" cy="23069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20"/>
              </a:lnSpc>
            </a:pPr>
            <a:r>
              <a:rPr lang="en-US" sz="3300">
                <a:solidFill>
                  <a:srgbClr val="000000"/>
                </a:solidFill>
                <a:latin typeface="Saint George"/>
              </a:rPr>
              <a:t>La biosfera si divide in biomi, ovvero insiemi di organismi che si adattano all’ambiente in cui vivono, i quali si differenziano anche per la varietà climatica. All’interno di essa distinguiamo diversi ambienti: ecosistema, comunità, popolazioni, individui della stessa specie.</a:t>
            </a:r>
          </a:p>
        </p:txBody>
      </p:sp>
      <p:sp>
        <p:nvSpPr>
          <p:cNvPr id="9" name="Freeform 9"/>
          <p:cNvSpPr/>
          <p:nvPr/>
        </p:nvSpPr>
        <p:spPr>
          <a:xfrm>
            <a:off x="0" y="5740572"/>
            <a:ext cx="4546428" cy="4546428"/>
          </a:xfrm>
          <a:custGeom>
            <a:avLst/>
            <a:gdLst/>
            <a:ahLst/>
            <a:cxnLst/>
            <a:rect l="l" t="t" r="r" b="b"/>
            <a:pathLst>
              <a:path w="4546428" h="4546428">
                <a:moveTo>
                  <a:pt x="0" y="0"/>
                </a:moveTo>
                <a:lnTo>
                  <a:pt x="4546428" y="0"/>
                </a:lnTo>
                <a:lnTo>
                  <a:pt x="4546428" y="4546428"/>
                </a:lnTo>
                <a:lnTo>
                  <a:pt x="0" y="454642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CBE5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590443" y="3064826"/>
            <a:ext cx="7165309" cy="4864589"/>
          </a:xfrm>
          <a:custGeom>
            <a:avLst/>
            <a:gdLst/>
            <a:ahLst/>
            <a:cxnLst/>
            <a:rect l="l" t="t" r="r" b="b"/>
            <a:pathLst>
              <a:path w="7165309" h="4864589">
                <a:moveTo>
                  <a:pt x="0" y="0"/>
                </a:moveTo>
                <a:lnTo>
                  <a:pt x="7165308" y="0"/>
                </a:lnTo>
                <a:lnTo>
                  <a:pt x="7165308" y="4864589"/>
                </a:lnTo>
                <a:lnTo>
                  <a:pt x="0" y="486458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767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532249" y="524534"/>
            <a:ext cx="17223503" cy="12299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996"/>
              </a:lnSpc>
              <a:spcBef>
                <a:spcPct val="0"/>
              </a:spcBef>
            </a:pPr>
            <a:r>
              <a:rPr lang="en-US" sz="7140" spc="806">
                <a:solidFill>
                  <a:srgbClr val="365710"/>
                </a:solidFill>
                <a:latin typeface="More Sugar"/>
              </a:rPr>
              <a:t>IL FIORE DI MANDORLO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657955" y="2652320"/>
            <a:ext cx="8637472" cy="56134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599"/>
              </a:lnSpc>
              <a:spcBef>
                <a:spcPct val="0"/>
              </a:spcBef>
            </a:pPr>
            <a:r>
              <a:rPr lang="en-US" sz="3999" spc="451">
                <a:solidFill>
                  <a:srgbClr val="000000"/>
                </a:solidFill>
                <a:latin typeface="Saint George"/>
              </a:rPr>
              <a:t>Durante l’escursione a Lama Picone svoltasi il giorno 16/02/2024, abbiamo osservato l’ambiente circostante e abbiamo usufruito della bellezza della natura per scattare qualche foto.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CBE5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444202" y="-66394"/>
            <a:ext cx="17399597" cy="26992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819"/>
              </a:lnSpc>
              <a:spcBef>
                <a:spcPct val="0"/>
              </a:spcBef>
            </a:pPr>
            <a:r>
              <a:rPr lang="en-US" sz="7728" spc="873">
                <a:solidFill>
                  <a:srgbClr val="365710"/>
                </a:solidFill>
                <a:latin typeface="More Sugar"/>
              </a:rPr>
              <a:t>LABORATORIO DI MODELLAZIONE 3D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539268" y="3481990"/>
            <a:ext cx="8604732" cy="52967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675"/>
              </a:lnSpc>
            </a:pPr>
            <a:r>
              <a:rPr lang="en-US" sz="3339" spc="377">
                <a:solidFill>
                  <a:srgbClr val="000000"/>
                </a:solidFill>
                <a:latin typeface="Saint George"/>
              </a:rPr>
              <a:t>Con l’aiuto del programma di Autocad, abbiamo utilizzato l’immagine del fiore di mandorlo per realizzare la stampa in 3D.</a:t>
            </a:r>
          </a:p>
          <a:p>
            <a:pPr>
              <a:lnSpc>
                <a:spcPts val="4675"/>
              </a:lnSpc>
            </a:pPr>
            <a:r>
              <a:rPr lang="en-US" sz="3339" spc="377">
                <a:solidFill>
                  <a:srgbClr val="000000"/>
                </a:solidFill>
                <a:latin typeface="Saint George"/>
              </a:rPr>
              <a:t>Infatti, il prodotto ottenuto, è stato un fiore tridimensionale all’interno di uno spazio virtuale generato al computer.</a:t>
            </a:r>
          </a:p>
          <a:p>
            <a:pPr>
              <a:lnSpc>
                <a:spcPts val="4675"/>
              </a:lnSpc>
              <a:spcBef>
                <a:spcPct val="0"/>
              </a:spcBef>
            </a:pPr>
            <a:r>
              <a:rPr lang="en-US" sz="3339" spc="377">
                <a:solidFill>
                  <a:srgbClr val="000000"/>
                </a:solidFill>
                <a:latin typeface="More Sugar"/>
              </a:rPr>
              <a:t> </a:t>
            </a:r>
          </a:p>
        </p:txBody>
      </p:sp>
      <p:sp>
        <p:nvSpPr>
          <p:cNvPr id="4" name="Freeform 4"/>
          <p:cNvSpPr/>
          <p:nvPr/>
        </p:nvSpPr>
        <p:spPr>
          <a:xfrm>
            <a:off x="9971378" y="3069150"/>
            <a:ext cx="7684624" cy="6189150"/>
          </a:xfrm>
          <a:custGeom>
            <a:avLst/>
            <a:gdLst/>
            <a:ahLst/>
            <a:cxnLst/>
            <a:rect l="l" t="t" r="r" b="b"/>
            <a:pathLst>
              <a:path w="7684624" h="6189150">
                <a:moveTo>
                  <a:pt x="0" y="0"/>
                </a:moveTo>
                <a:lnTo>
                  <a:pt x="7684624" y="0"/>
                </a:lnTo>
                <a:lnTo>
                  <a:pt x="7684624" y="6189150"/>
                </a:lnTo>
                <a:lnTo>
                  <a:pt x="0" y="618915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392" t="-4201" r="-47804"/>
            </a:stretch>
          </a:blipFill>
        </p:spPr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CBE5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381546" y="270870"/>
            <a:ext cx="8972699" cy="13537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959"/>
              </a:lnSpc>
              <a:spcBef>
                <a:spcPct val="0"/>
              </a:spcBef>
            </a:pPr>
            <a:r>
              <a:rPr lang="en-US" sz="7828" spc="884">
                <a:solidFill>
                  <a:srgbClr val="365710"/>
                </a:solidFill>
                <a:latin typeface="More Sugar"/>
              </a:rPr>
              <a:t>LA STAMPA 3D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273447" y="3145563"/>
            <a:ext cx="9144000" cy="47056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780"/>
              </a:lnSpc>
            </a:pPr>
            <a:r>
              <a:rPr lang="en-US" sz="3414" spc="385">
                <a:solidFill>
                  <a:srgbClr val="000000"/>
                </a:solidFill>
                <a:latin typeface="Saint George"/>
              </a:rPr>
              <a:t>Successivamente abbiamo esportato l’immagine in file STL, in modo da avere un formato piú leggibile in slicing. </a:t>
            </a:r>
          </a:p>
          <a:p>
            <a:pPr>
              <a:lnSpc>
                <a:spcPts val="4640"/>
              </a:lnSpc>
              <a:spcBef>
                <a:spcPct val="0"/>
              </a:spcBef>
            </a:pPr>
            <a:r>
              <a:rPr lang="en-US" sz="3314" spc="374">
                <a:solidFill>
                  <a:srgbClr val="000000"/>
                </a:solidFill>
                <a:latin typeface="Saint George"/>
              </a:rPr>
              <a:t>Questa fase ci ha quindi permesso di concretizzare il modello tridimensionalmente e di crearlo con la stampante 3D. </a:t>
            </a:r>
          </a:p>
        </p:txBody>
      </p:sp>
      <p:sp>
        <p:nvSpPr>
          <p:cNvPr id="4" name="Freeform 4"/>
          <p:cNvSpPr/>
          <p:nvPr/>
        </p:nvSpPr>
        <p:spPr>
          <a:xfrm>
            <a:off x="9607769" y="2275506"/>
            <a:ext cx="3657600" cy="6502400"/>
          </a:xfrm>
          <a:custGeom>
            <a:avLst/>
            <a:gdLst/>
            <a:ahLst/>
            <a:cxnLst/>
            <a:rect l="l" t="t" r="r" b="b"/>
            <a:pathLst>
              <a:path w="3657600" h="6502400">
                <a:moveTo>
                  <a:pt x="0" y="0"/>
                </a:moveTo>
                <a:lnTo>
                  <a:pt x="3657600" y="0"/>
                </a:lnTo>
                <a:lnTo>
                  <a:pt x="3657600" y="6502400"/>
                </a:lnTo>
                <a:lnTo>
                  <a:pt x="0" y="65024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3265369" y="4792278"/>
            <a:ext cx="4980899" cy="5014328"/>
          </a:xfrm>
          <a:custGeom>
            <a:avLst/>
            <a:gdLst/>
            <a:ahLst/>
            <a:cxnLst/>
            <a:rect l="l" t="t" r="r" b="b"/>
            <a:pathLst>
              <a:path w="4980899" h="5014328">
                <a:moveTo>
                  <a:pt x="0" y="0"/>
                </a:moveTo>
                <a:lnTo>
                  <a:pt x="4980898" y="0"/>
                </a:lnTo>
                <a:lnTo>
                  <a:pt x="4980898" y="5014328"/>
                </a:lnTo>
                <a:lnTo>
                  <a:pt x="0" y="501432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2897798" y="1604602"/>
            <a:ext cx="5716040" cy="3215272"/>
          </a:xfrm>
          <a:custGeom>
            <a:avLst/>
            <a:gdLst/>
            <a:ahLst/>
            <a:cxnLst/>
            <a:rect l="l" t="t" r="r" b="b"/>
            <a:pathLst>
              <a:path w="5716040" h="3215272">
                <a:moveTo>
                  <a:pt x="0" y="0"/>
                </a:moveTo>
                <a:lnTo>
                  <a:pt x="5716040" y="0"/>
                </a:lnTo>
                <a:lnTo>
                  <a:pt x="5716040" y="3215272"/>
                </a:lnTo>
                <a:lnTo>
                  <a:pt x="0" y="321527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CBE5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3329583" y="250867"/>
            <a:ext cx="11628834" cy="13937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379"/>
              </a:lnSpc>
              <a:spcBef>
                <a:spcPct val="0"/>
              </a:spcBef>
            </a:pPr>
            <a:r>
              <a:rPr lang="en-US" sz="8128" spc="918">
                <a:solidFill>
                  <a:srgbClr val="365710"/>
                </a:solidFill>
                <a:latin typeface="More Sugar"/>
              </a:rPr>
              <a:t>RISULTATO FINALE</a:t>
            </a:r>
          </a:p>
        </p:txBody>
      </p:sp>
      <p:sp>
        <p:nvSpPr>
          <p:cNvPr id="3" name="Freeform 3"/>
          <p:cNvSpPr/>
          <p:nvPr/>
        </p:nvSpPr>
        <p:spPr>
          <a:xfrm>
            <a:off x="384206" y="1978998"/>
            <a:ext cx="6083588" cy="6837562"/>
          </a:xfrm>
          <a:custGeom>
            <a:avLst/>
            <a:gdLst/>
            <a:ahLst/>
            <a:cxnLst/>
            <a:rect l="l" t="t" r="r" b="b"/>
            <a:pathLst>
              <a:path w="6083588" h="6837562">
                <a:moveTo>
                  <a:pt x="0" y="0"/>
                </a:moveTo>
                <a:lnTo>
                  <a:pt x="6083588" y="0"/>
                </a:lnTo>
                <a:lnTo>
                  <a:pt x="6083588" y="6837562"/>
                </a:lnTo>
                <a:lnTo>
                  <a:pt x="0" y="683756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99662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7038329" y="3114535"/>
            <a:ext cx="3944694" cy="6918706"/>
          </a:xfrm>
          <a:custGeom>
            <a:avLst/>
            <a:gdLst/>
            <a:ahLst/>
            <a:cxnLst/>
            <a:rect l="l" t="t" r="r" b="b"/>
            <a:pathLst>
              <a:path w="3944694" h="6918706">
                <a:moveTo>
                  <a:pt x="0" y="0"/>
                </a:moveTo>
                <a:lnTo>
                  <a:pt x="3944694" y="0"/>
                </a:lnTo>
                <a:lnTo>
                  <a:pt x="3944694" y="6918706"/>
                </a:lnTo>
                <a:lnTo>
                  <a:pt x="0" y="691870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6438" r="-11411" b="-6404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1553558" y="1978998"/>
            <a:ext cx="6458230" cy="6936476"/>
          </a:xfrm>
          <a:custGeom>
            <a:avLst/>
            <a:gdLst/>
            <a:ahLst/>
            <a:cxnLst/>
            <a:rect l="l" t="t" r="r" b="b"/>
            <a:pathLst>
              <a:path w="6458230" h="6936476">
                <a:moveTo>
                  <a:pt x="0" y="0"/>
                </a:moveTo>
                <a:lnTo>
                  <a:pt x="6458230" y="0"/>
                </a:lnTo>
                <a:lnTo>
                  <a:pt x="6458230" y="6936476"/>
                </a:lnTo>
                <a:lnTo>
                  <a:pt x="0" y="693647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891" t="-10121" r="-692" b="-59549"/>
            </a:stretch>
          </a:blipFill>
        </p:spPr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716</Words>
  <Application>Microsoft Office PowerPoint</Application>
  <PresentationFormat>Personalizzato</PresentationFormat>
  <Paragraphs>69</Paragraphs>
  <Slides>15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6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15</vt:i4>
      </vt:variant>
    </vt:vector>
  </HeadingPairs>
  <TitlesOfParts>
    <vt:vector size="22" baseType="lpstr">
      <vt:lpstr>Arial</vt:lpstr>
      <vt:lpstr>Open Sans Bold</vt:lpstr>
      <vt:lpstr>Calibri</vt:lpstr>
      <vt:lpstr>Zing Rust Base</vt:lpstr>
      <vt:lpstr>Saint George</vt:lpstr>
      <vt:lpstr>More Sugar</vt:lpstr>
      <vt:lpstr>Office Theme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effetto matilda</dc:title>
  <dc:creator>Valeria Luttazi</dc:creator>
  <cp:lastModifiedBy>Valeria Luttazi</cp:lastModifiedBy>
  <cp:revision>2</cp:revision>
  <dcterms:created xsi:type="dcterms:W3CDTF">2006-08-16T00:00:00Z</dcterms:created>
  <dcterms:modified xsi:type="dcterms:W3CDTF">2024-04-17T06:42:38Z</dcterms:modified>
  <dc:identifier>DAGAg17iIsI</dc:identifier>
</cp:coreProperties>
</file>