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28" r:id="rId2"/>
  </p:sldMasterIdLst>
  <p:notesMasterIdLst>
    <p:notesMasterId r:id="rId43"/>
  </p:notesMasterIdLst>
  <p:sldIdLst>
    <p:sldId id="256" r:id="rId3"/>
    <p:sldId id="286" r:id="rId4"/>
    <p:sldId id="287" r:id="rId5"/>
    <p:sldId id="288" r:id="rId6"/>
    <p:sldId id="282" r:id="rId7"/>
    <p:sldId id="303" r:id="rId8"/>
    <p:sldId id="259" r:id="rId9"/>
    <p:sldId id="278" r:id="rId10"/>
    <p:sldId id="299" r:id="rId11"/>
    <p:sldId id="283" r:id="rId12"/>
    <p:sldId id="300" r:id="rId13"/>
    <p:sldId id="260" r:id="rId14"/>
    <p:sldId id="271" r:id="rId15"/>
    <p:sldId id="284" r:id="rId16"/>
    <p:sldId id="266" r:id="rId17"/>
    <p:sldId id="261" r:id="rId18"/>
    <p:sldId id="267" r:id="rId19"/>
    <p:sldId id="289" r:id="rId20"/>
    <p:sldId id="264" r:id="rId21"/>
    <p:sldId id="265" r:id="rId22"/>
    <p:sldId id="279" r:id="rId23"/>
    <p:sldId id="290" r:id="rId24"/>
    <p:sldId id="291" r:id="rId25"/>
    <p:sldId id="292" r:id="rId26"/>
    <p:sldId id="280" r:id="rId27"/>
    <p:sldId id="293" r:id="rId28"/>
    <p:sldId id="294" r:id="rId29"/>
    <p:sldId id="297" r:id="rId30"/>
    <p:sldId id="298" r:id="rId31"/>
    <p:sldId id="281" r:id="rId32"/>
    <p:sldId id="270" r:id="rId33"/>
    <p:sldId id="304" r:id="rId34"/>
    <p:sldId id="305" r:id="rId35"/>
    <p:sldId id="306" r:id="rId36"/>
    <p:sldId id="272" r:id="rId37"/>
    <p:sldId id="273" r:id="rId38"/>
    <p:sldId id="275" r:id="rId39"/>
    <p:sldId id="276" r:id="rId40"/>
    <p:sldId id="277" r:id="rId41"/>
    <p:sldId id="274" r:id="rId42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41AC-946B-40AC-9750-B0737FF985F9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8D47F-39F7-47EF-8E97-52D45C0BC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7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D47F-39F7-47EF-8E97-52D45C0BC25D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D47F-39F7-47EF-8E97-52D45C0BC25D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4B1-057B-4F1E-8167-10078DD82FC8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0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BC28-86C8-4BDA-B616-7237A13B8BC0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CB63-F148-4AD4-8DD0-5ED3B47D19C7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EA-9D7C-45E8-AEE3-ABFEEFD2A808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5A94-7A52-45CA-AAE5-42C8D5433698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974-872E-454C-B14C-D44697712B68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4F56-EBC6-4E72-AB95-2C30AC2898DF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BEA2-4C38-40A6-BF13-2A247F8FDBCF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F1-3071-4E13-8F11-F6B98ED95695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9AD-CB27-4D15-8F7B-0DAA06EA5E53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5ED1-BD19-4703-92D7-4A9CC41AB46D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3BDC-D61F-4DDE-A2D1-DB8B25421316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3136-76C6-4F82-B3DB-47115A0D4589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A106-2107-4FC2-B1B9-234E571252FA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04F-13C0-4BAE-BD2A-31C53CF0DAE8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06EF-FF16-4045-B105-316B2AC75F0A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B72-4541-4D22-A33C-AFD2C6D89913}" type="datetime1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369-D223-4494-B336-C15422B282A8}" type="datetime1">
              <a:rPr lang="it-IT" smtClean="0"/>
              <a:t>20/02/2017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D038-8724-4563-8A51-D1B54453F73D}" type="datetime1">
              <a:rPr lang="it-IT" smtClean="0"/>
              <a:t>20/02/2017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7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5C10-273A-4810-93A8-893C353C8581}" type="datetime1">
              <a:rPr lang="it-IT" smtClean="0"/>
              <a:t>20/02/2017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3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D73-C23B-4A86-A695-C871884BF846}" type="datetime1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8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8615-09CF-4755-BCEB-B41C73B4C285}" type="datetime1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EBDC-E993-4032-B7E8-7873C6277CC1}" type="datetime1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BB1E-29D3-4D9A-899D-864139D2C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3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197E6-F2B6-41ED-9401-07F4376C36D7}" type="datetime1">
              <a:rPr lang="it-IT" smtClean="0">
                <a:solidFill>
                  <a:prstClr val="white">
                    <a:tint val="75000"/>
                  </a:prstClr>
                </a:solidFill>
              </a:rPr>
              <a:t>20/02/2017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lomanager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dirty="0"/>
              <a:t>d</a:t>
            </a:r>
            <a:r>
              <a:rPr lang="it-IT" sz="2800" dirty="0" smtClean="0"/>
              <a:t>al </a:t>
            </a:r>
            <a:r>
              <a:rPr lang="it-IT" dirty="0" smtClean="0"/>
              <a:t>2012</a:t>
            </a:r>
            <a:r>
              <a:rPr lang="it-IT" sz="2800" dirty="0" smtClean="0"/>
              <a:t> propone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progetto </a:t>
            </a:r>
            <a:r>
              <a:rPr lang="it-IT" dirty="0" err="1" smtClean="0"/>
              <a:t>pre.fem</a:t>
            </a:r>
            <a:r>
              <a:rPr lang="it-IT" dirty="0" smtClean="0"/>
              <a:t>.</a:t>
            </a:r>
            <a:r>
              <a:rPr lang="it-IT" baseline="30000" dirty="0" smtClean="0"/>
              <a:t>©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</a:t>
            </a:r>
            <a:r>
              <a:rPr lang="it-IT" dirty="0" smtClean="0"/>
              <a:t>orsi aziendali per </a:t>
            </a:r>
          </a:p>
          <a:p>
            <a:r>
              <a:rPr lang="it-IT" dirty="0" smtClean="0"/>
              <a:t>affrontare la complessità </a:t>
            </a:r>
          </a:p>
          <a:p>
            <a:r>
              <a:rPr lang="it-IT" dirty="0" smtClean="0"/>
              <a:t>ricucire il dialogo </a:t>
            </a:r>
          </a:p>
          <a:p>
            <a:r>
              <a:rPr lang="it-IT" dirty="0" smtClean="0"/>
              <a:t>prevenire il </a:t>
            </a:r>
            <a:r>
              <a:rPr lang="it-IT" dirty="0" err="1" smtClean="0"/>
              <a:t>femminicidio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una proposta per il CUG REGIONE PUGLIA </a:t>
            </a:r>
          </a:p>
          <a:p>
            <a:r>
              <a:rPr lang="it-IT" dirty="0" err="1"/>
              <a:t>f</a:t>
            </a:r>
            <a:r>
              <a:rPr lang="it-IT" dirty="0" err="1" smtClean="0"/>
              <a:t>irenze</a:t>
            </a:r>
            <a:r>
              <a:rPr lang="it-IT" dirty="0" smtClean="0"/>
              <a:t>, 17 febbraio 2017 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3888432" cy="10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IL </a:t>
            </a:r>
            <a:r>
              <a:rPr lang="it-IT" sz="4000" dirty="0"/>
              <a:t>CORSO PRE.FEM.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</a:t>
            </a:r>
            <a:r>
              <a:rPr lang="it-IT" dirty="0"/>
              <a:t>nell’ottica del benessere </a:t>
            </a:r>
            <a:r>
              <a:rPr lang="it-IT" dirty="0" smtClean="0"/>
              <a:t>organizzativo</a:t>
            </a:r>
            <a:br>
              <a:rPr lang="it-IT" dirty="0" smtClean="0"/>
            </a:b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e intercetta lo stress da lavoro correlato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</a:t>
            </a:r>
            <a:r>
              <a:rPr lang="it-IT" dirty="0"/>
              <a:t>nell’ottica di prevenire un </a:t>
            </a:r>
            <a:r>
              <a:rPr lang="it-IT" dirty="0" smtClean="0"/>
              <a:t>danno</a:t>
            </a:r>
          </a:p>
          <a:p>
            <a:pPr marL="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8432576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IL </a:t>
            </a:r>
            <a:r>
              <a:rPr lang="it-IT" sz="4000" dirty="0"/>
              <a:t>CORSO PRE.FEM.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nella riduzione del conflitto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come prevenzione del rischio aziendale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agisce nella riduzione degli infortuni </a:t>
            </a:r>
          </a:p>
          <a:p>
            <a:pPr marL="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IL CORSO PRE.FEM.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it-IT" u="sng" dirty="0" smtClean="0"/>
              <a:t>il titolo del corso</a:t>
            </a:r>
            <a:r>
              <a:rPr lang="it-IT" dirty="0" smtClean="0"/>
              <a:t> proposto ai lavoratori </a:t>
            </a:r>
            <a:br>
              <a:rPr lang="it-IT" dirty="0" smtClean="0"/>
            </a:br>
            <a:r>
              <a:rPr lang="it-IT" u="sng" dirty="0" smtClean="0"/>
              <a:t>non è</a:t>
            </a:r>
            <a:r>
              <a:rPr lang="it-IT" dirty="0" smtClean="0"/>
              <a:t>  </a:t>
            </a:r>
            <a:r>
              <a:rPr lang="it-IT" i="1" dirty="0" smtClean="0"/>
              <a:t>prevenire il </a:t>
            </a:r>
            <a:r>
              <a:rPr lang="it-IT" i="1" dirty="0" err="1" smtClean="0"/>
              <a:t>femminicidio</a:t>
            </a:r>
            <a:r>
              <a:rPr lang="it-IT" i="1" dirty="0"/>
              <a:t>  </a:t>
            </a:r>
            <a:r>
              <a:rPr lang="it-IT" dirty="0" smtClean="0"/>
              <a:t>ma</a:t>
            </a:r>
          </a:p>
          <a:p>
            <a:endParaRPr lang="it-IT" dirty="0" smtClean="0"/>
          </a:p>
          <a:p>
            <a:r>
              <a:rPr lang="it-IT" i="1" dirty="0"/>
              <a:t>d</a:t>
            </a:r>
            <a:r>
              <a:rPr lang="it-IT" i="1" dirty="0" smtClean="0"/>
              <a:t>iventare attori di </a:t>
            </a:r>
            <a:r>
              <a:rPr lang="it-IT" i="1" dirty="0" err="1" smtClean="0"/>
              <a:t>coprevenzione</a:t>
            </a:r>
            <a:r>
              <a:rPr lang="it-IT" i="1" dirty="0" smtClean="0"/>
              <a:t> diffusa, essere soggetti attivi nelle prossimità di appartenenza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3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4000">
        <p14:reveal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COSA FA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Il corso consegna un </a:t>
            </a:r>
            <a:r>
              <a:rPr lang="it-IT" sz="2400" dirty="0"/>
              <a:t>tascabile </a:t>
            </a:r>
            <a:r>
              <a:rPr lang="it-IT" sz="2400" dirty="0" smtClean="0"/>
              <a:t>ai </a:t>
            </a:r>
            <a:r>
              <a:rPr lang="it-IT" sz="2400" dirty="0"/>
              <a:t>lavoratori per orientarsi </a:t>
            </a:r>
            <a:r>
              <a:rPr lang="it-IT" sz="2400" dirty="0" smtClean="0"/>
              <a:t>sulle strutture e servizi </a:t>
            </a:r>
            <a:r>
              <a:rPr lang="it-IT" sz="2400" dirty="0" err="1" smtClean="0"/>
              <a:t>cav</a:t>
            </a:r>
            <a:r>
              <a:rPr lang="it-IT" sz="2400" dirty="0" smtClean="0"/>
              <a:t> e </a:t>
            </a:r>
            <a:r>
              <a:rPr lang="it-IT" sz="2400" dirty="0" err="1" smtClean="0"/>
              <a:t>cam</a:t>
            </a:r>
            <a:r>
              <a:rPr lang="it-IT" sz="2400" dirty="0" smtClean="0"/>
              <a:t> nel </a:t>
            </a:r>
            <a:r>
              <a:rPr lang="it-IT" sz="2400" dirty="0"/>
              <a:t>territorio, riflettere sulla violenza e RICUCIRE IL DIALOGO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13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986"/>
            <a:ext cx="29083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LO FA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LA METODOLOGIA </a:t>
            </a:r>
            <a:endParaRPr lang="it-IT" dirty="0"/>
          </a:p>
          <a:p>
            <a:r>
              <a:rPr lang="it-IT" b="1" dirty="0" smtClean="0"/>
              <a:t>forma </a:t>
            </a:r>
            <a:r>
              <a:rPr lang="it-IT" b="1" dirty="0"/>
              <a:t>olistica </a:t>
            </a:r>
            <a:r>
              <a:rPr lang="it-IT" b="1" dirty="0" smtClean="0"/>
              <a:t>istantanea</a:t>
            </a:r>
            <a:br>
              <a:rPr lang="it-IT" b="1" dirty="0" smtClean="0"/>
            </a:br>
            <a:r>
              <a:rPr lang="it-IT" dirty="0" smtClean="0"/>
              <a:t>flusso </a:t>
            </a:r>
            <a:r>
              <a:rPr lang="it-IT" dirty="0"/>
              <a:t>continuo di empatia con l’aula e traduzione </a:t>
            </a:r>
            <a:r>
              <a:rPr lang="it-IT" dirty="0" smtClean="0"/>
              <a:t>simultanea </a:t>
            </a:r>
            <a:r>
              <a:rPr lang="it-IT" dirty="0"/>
              <a:t>dei </a:t>
            </a:r>
            <a:r>
              <a:rPr lang="it-IT" dirty="0" smtClean="0"/>
              <a:t>bisogni  </a:t>
            </a:r>
            <a:endParaRPr lang="it-IT" dirty="0"/>
          </a:p>
          <a:p>
            <a:r>
              <a:rPr lang="it-IT" dirty="0" smtClean="0"/>
              <a:t>esercitazioni interattive </a:t>
            </a:r>
            <a:r>
              <a:rPr lang="it-IT" dirty="0"/>
              <a:t>con l'ausilio di </a:t>
            </a:r>
            <a:r>
              <a:rPr lang="it-IT" dirty="0" smtClean="0"/>
              <a:t>schede, questionari e possibili video 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0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24 </a:t>
            </a:r>
            <a:r>
              <a:rPr lang="it-IT" dirty="0"/>
              <a:t>marzo  </a:t>
            </a:r>
            <a:r>
              <a:rPr lang="it-IT" dirty="0" smtClean="0"/>
              <a:t>2015 - il copilota della </a:t>
            </a:r>
            <a:r>
              <a:rPr lang="it-IT" dirty="0" err="1" smtClean="0"/>
              <a:t>lufthansa</a:t>
            </a:r>
            <a:r>
              <a:rPr lang="it-IT" dirty="0"/>
              <a:t> </a:t>
            </a:r>
            <a:r>
              <a:rPr lang="it-IT" dirty="0" smtClean="0"/>
              <a:t>si  uccide facendo </a:t>
            </a:r>
            <a:r>
              <a:rPr lang="it-IT" dirty="0"/>
              <a:t>precipitare </a:t>
            </a:r>
            <a:r>
              <a:rPr lang="it-IT" dirty="0" smtClean="0"/>
              <a:t>sulle alpi </a:t>
            </a:r>
            <a:r>
              <a:rPr lang="it-IT" dirty="0"/>
              <a:t>francesi un aereo </a:t>
            </a:r>
            <a:r>
              <a:rPr lang="it-IT" dirty="0" smtClean="0"/>
              <a:t>con </a:t>
            </a:r>
            <a:r>
              <a:rPr lang="it-IT" dirty="0"/>
              <a:t>altre 149 persone a </a:t>
            </a:r>
            <a:r>
              <a:rPr lang="it-IT" dirty="0" smtClean="0"/>
              <a:t>bordo;</a:t>
            </a:r>
          </a:p>
          <a:p>
            <a:pPr marL="0" indent="0">
              <a:buNone/>
            </a:pPr>
            <a:r>
              <a:rPr lang="it-IT" dirty="0"/>
              <a:t>q</a:t>
            </a:r>
            <a:r>
              <a:rPr lang="it-IT" dirty="0" smtClean="0"/>
              <a:t>uesta tragedia è la dimostrazione che </a:t>
            </a:r>
            <a:br>
              <a:rPr lang="it-IT" dirty="0" smtClean="0"/>
            </a:br>
            <a:r>
              <a:rPr lang="it-IT" b="1" dirty="0" smtClean="0"/>
              <a:t>le aziende</a:t>
            </a:r>
            <a:r>
              <a:rPr lang="it-IT" dirty="0" smtClean="0"/>
              <a:t> sono </a:t>
            </a:r>
            <a:r>
              <a:rPr lang="it-IT" b="1" dirty="0" smtClean="0"/>
              <a:t>direttamente coinvolte</a:t>
            </a:r>
            <a:r>
              <a:rPr lang="it-IT" dirty="0" smtClean="0"/>
              <a:t> dagli esiti degli aspetti relazionali e personali dei loro lavoratori e collaboratori e </a:t>
            </a:r>
            <a:br>
              <a:rPr lang="it-IT" dirty="0" smtClean="0"/>
            </a:br>
            <a:r>
              <a:rPr lang="it-IT" b="1" dirty="0" smtClean="0"/>
              <a:t>possono agire positivamente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396896"/>
      </p:ext>
    </p:extLst>
  </p:cSld>
  <p:clrMapOvr>
    <a:masterClrMapping/>
  </p:clrMapOvr>
  <p:transition spd="med" advTm="16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la prima volta che il mondo delle </a:t>
            </a:r>
            <a:r>
              <a:rPr lang="it-IT" sz="2800" dirty="0" smtClean="0"/>
              <a:t>imprese/aziende/istituzioni si </a:t>
            </a:r>
            <a:r>
              <a:rPr lang="it-IT" sz="2800" dirty="0"/>
              <a:t>attiva con questo approccio su un </a:t>
            </a:r>
            <a:r>
              <a:rPr lang="it-IT" sz="2800" dirty="0" smtClean="0"/>
              <a:t>campo</a:t>
            </a:r>
            <a:r>
              <a:rPr lang="it-IT" sz="2800" dirty="0"/>
              <a:t> </a:t>
            </a:r>
            <a:r>
              <a:rPr lang="it-IT" sz="2800" dirty="0" smtClean="0"/>
              <a:t>che </a:t>
            </a:r>
            <a:br>
              <a:rPr lang="it-IT" sz="2800" dirty="0" smtClean="0"/>
            </a:br>
            <a:r>
              <a:rPr lang="it-IT" sz="2800" b="1" dirty="0" smtClean="0"/>
              <a:t>sembra </a:t>
            </a:r>
            <a:r>
              <a:rPr lang="it-IT" sz="2800" b="1" dirty="0"/>
              <a:t>avulso</a:t>
            </a:r>
            <a:r>
              <a:rPr lang="it-IT" sz="2800" dirty="0"/>
              <a:t> dalla vita produttiva e lavorativa </a:t>
            </a:r>
            <a:r>
              <a:rPr lang="it-IT" sz="2800" dirty="0" smtClean="0"/>
              <a:t>   </a:t>
            </a:r>
            <a:br>
              <a:rPr lang="it-IT" sz="2800" dirty="0" smtClean="0"/>
            </a:br>
            <a:r>
              <a:rPr lang="it-IT" sz="2800" dirty="0" smtClean="0"/>
              <a:t>e </a:t>
            </a:r>
            <a:r>
              <a:rPr lang="it-IT" sz="2800" dirty="0"/>
              <a:t>invece è </a:t>
            </a:r>
          </a:p>
          <a:p>
            <a:pPr marL="0" indent="0" algn="ctr">
              <a:buNone/>
            </a:pPr>
            <a:r>
              <a:rPr lang="it-IT" sz="4300" b="1" dirty="0" smtClean="0"/>
              <a:t>prevenzione del </a:t>
            </a:r>
            <a:br>
              <a:rPr lang="it-IT" sz="4300" b="1" dirty="0" smtClean="0"/>
            </a:br>
            <a:r>
              <a:rPr lang="it-IT" sz="4300" b="1" dirty="0" smtClean="0"/>
              <a:t>rischio aziendale</a:t>
            </a:r>
            <a:endParaRPr lang="it-IT" sz="4300" b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42164"/>
      </p:ext>
    </p:extLst>
  </p:cSld>
  <p:clrMapOvr>
    <a:masterClrMapping/>
  </p:clrMapOvr>
  <p:transition spd="med" advTm="12917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ogni giorno le aziende </a:t>
            </a:r>
            <a:r>
              <a:rPr lang="it-IT" b="1" dirty="0" smtClean="0"/>
              <a:t>rischiano </a:t>
            </a:r>
          </a:p>
          <a:p>
            <a:endParaRPr lang="it-IT" b="1" dirty="0" smtClean="0"/>
          </a:p>
          <a:p>
            <a:r>
              <a:rPr lang="it-IT" dirty="0" smtClean="0"/>
              <a:t>come ogni giorno le relazioni e le </a:t>
            </a:r>
            <a:r>
              <a:rPr lang="it-IT" dirty="0"/>
              <a:t>f</a:t>
            </a:r>
            <a:r>
              <a:rPr lang="it-IT" dirty="0" smtClean="0"/>
              <a:t>amiglie </a:t>
            </a:r>
            <a:r>
              <a:rPr lang="it-IT" b="1" dirty="0" smtClean="0"/>
              <a:t>rischiano</a:t>
            </a:r>
            <a:r>
              <a:rPr lang="it-IT" dirty="0" smtClean="0"/>
              <a:t> di mettere in campo azioni assenti dalla lucidità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56895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146867"/>
      </p:ext>
    </p:extLst>
  </p:cSld>
  <p:clrMapOvr>
    <a:masterClrMapping/>
  </p:clrMapOvr>
  <p:transition spd="med" advTm="12917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b="1" dirty="0" smtClean="0"/>
              <a:t>la violenza agita</a:t>
            </a:r>
            <a:r>
              <a:rPr lang="it-IT" dirty="0" smtClean="0"/>
              <a:t> esplode improvvisamente ma le sue avvisaglie ce le ha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/>
              <a:t>l</a:t>
            </a:r>
            <a:r>
              <a:rPr lang="it-IT" b="1" dirty="0" smtClean="0"/>
              <a:t>a violenza subita</a:t>
            </a:r>
            <a:r>
              <a:rPr lang="it-IT" dirty="0" smtClean="0"/>
              <a:t> </a:t>
            </a:r>
            <a:r>
              <a:rPr lang="it-IT" dirty="0"/>
              <a:t>è </a:t>
            </a:r>
            <a:r>
              <a:rPr lang="it-IT" dirty="0" smtClean="0"/>
              <a:t>diffusissima, tarda ad essere denunciata ma si può intercettare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98688"/>
      </p:ext>
    </p:extLst>
  </p:cSld>
  <p:clrMapOvr>
    <a:masterClrMapping/>
  </p:clrMapOvr>
  <p:transition spd="med" advTm="12917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è importante che si crei un pool di realtà imprenditoriali pubbliche e private che </a:t>
            </a:r>
            <a:r>
              <a:rPr lang="it-IT" sz="2800" dirty="0" smtClean="0"/>
              <a:t>possano </a:t>
            </a:r>
            <a:r>
              <a:rPr lang="it-IT" sz="2800" dirty="0"/>
              <a:t>diventare </a:t>
            </a:r>
            <a:r>
              <a:rPr lang="it-IT" sz="2800" b="1" dirty="0" smtClean="0"/>
              <a:t>faro </a:t>
            </a:r>
            <a:r>
              <a:rPr lang="it-IT" sz="2800" b="1" dirty="0"/>
              <a:t>in </a:t>
            </a:r>
            <a:r>
              <a:rPr lang="it-IT" sz="2800" b="1" dirty="0" err="1"/>
              <a:t>italia</a:t>
            </a:r>
            <a:r>
              <a:rPr lang="it-IT" sz="2800" dirty="0"/>
              <a:t>, </a:t>
            </a:r>
            <a:r>
              <a:rPr lang="it-IT" sz="2800" dirty="0" smtClean="0"/>
              <a:t>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a</a:t>
            </a:r>
            <a:r>
              <a:rPr lang="it-IT" sz="2800" dirty="0" smtClean="0"/>
              <a:t>pplicando la L</a:t>
            </a:r>
            <a:r>
              <a:rPr lang="it-IT" sz="2800" dirty="0"/>
              <a:t>. 77/2013 (convenzione di </a:t>
            </a:r>
            <a:r>
              <a:rPr lang="it-IT" sz="2800" dirty="0" err="1"/>
              <a:t>istanbul</a:t>
            </a:r>
            <a:r>
              <a:rPr lang="it-IT" sz="2800" dirty="0" smtClean="0"/>
              <a:t>) </a:t>
            </a:r>
            <a:br>
              <a:rPr lang="it-IT" sz="2800" dirty="0" smtClean="0"/>
            </a:br>
            <a:r>
              <a:rPr lang="it-IT" sz="2800" dirty="0" smtClean="0"/>
              <a:t>contro la violenza sulle donne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e</a:t>
            </a:r>
            <a:r>
              <a:rPr lang="it-IT" sz="2800" dirty="0" smtClean="0"/>
              <a:t> diventando esempio </a:t>
            </a:r>
            <a:r>
              <a:rPr lang="it-IT" sz="2800" dirty="0"/>
              <a:t>anche oltre, </a:t>
            </a:r>
            <a:br>
              <a:rPr lang="it-IT" sz="2800" dirty="0"/>
            </a:br>
            <a:r>
              <a:rPr lang="it-IT" sz="2800" dirty="0"/>
              <a:t>non vi è in </a:t>
            </a:r>
            <a:r>
              <a:rPr lang="it-IT" sz="2800" dirty="0" err="1"/>
              <a:t>europa</a:t>
            </a:r>
            <a:r>
              <a:rPr lang="it-IT" sz="2800" dirty="0"/>
              <a:t> e nel mondo un’azione di questo tipo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881767"/>
      </p:ext>
    </p:extLst>
  </p:cSld>
  <p:clrMapOvr>
    <a:masterClrMapping/>
  </p:clrMapOvr>
  <p:transition spd="med" advTm="12917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Chi lo ha realizzato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7" y="1522079"/>
            <a:ext cx="1445110" cy="13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-108521" y="6356350"/>
            <a:ext cx="9031231" cy="365125"/>
          </a:xfrm>
        </p:spPr>
        <p:txBody>
          <a:bodyPr/>
          <a:lstStyle/>
          <a:p>
            <a:r>
              <a:rPr lang="it-IT" smtClean="0"/>
              <a:t>proposta per CUG REGIONE PUGLIA - 1° presentazione via mail 17.02.17 - fabrizia  paloscia - olomanager - firenze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" y="1676837"/>
            <a:ext cx="2313222" cy="10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68960"/>
            <a:ext cx="2088232" cy="10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99742"/>
            <a:ext cx="1395733" cy="13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076351"/>
            <a:ext cx="1816641" cy="15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59" y="3143637"/>
            <a:ext cx="1683765" cy="14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52" y="3413683"/>
            <a:ext cx="2307625" cy="10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570074" cy="86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75" y="4869161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9" y="4823470"/>
            <a:ext cx="3273242" cy="139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essere </a:t>
            </a:r>
            <a:r>
              <a:rPr lang="it-IT" dirty="0"/>
              <a:t>attivi lenisce il disagio e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il </a:t>
            </a:r>
            <a:r>
              <a:rPr lang="it-IT" dirty="0"/>
              <a:t>senso di impotenza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 fronte alle </a:t>
            </a:r>
            <a:r>
              <a:rPr lang="it-IT" dirty="0"/>
              <a:t>tragedie </a:t>
            </a:r>
            <a:r>
              <a:rPr lang="it-IT" dirty="0" smtClean="0"/>
              <a:t>quotidiane </a:t>
            </a:r>
            <a:br>
              <a:rPr lang="it-IT" dirty="0" smtClean="0"/>
            </a:br>
            <a:r>
              <a:rPr lang="it-IT" dirty="0" smtClean="0"/>
              <a:t>davanti </a:t>
            </a:r>
            <a:r>
              <a:rPr lang="it-IT" dirty="0"/>
              <a:t>ai nostri occhi 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400" b="1" dirty="0" smtClean="0"/>
              <a:t>dei bambini</a:t>
            </a:r>
            <a:endParaRPr lang="it-IT" sz="4400" b="1" dirty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714773"/>
      </p:ext>
    </p:extLst>
  </p:cSld>
  <p:clrMapOvr>
    <a:masterClrMapping/>
  </p:clrMapOvr>
  <p:transition spd="med" advTm="11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senza le relazioni autentiche </a:t>
            </a:r>
          </a:p>
          <a:p>
            <a:pPr marL="0" indent="0">
              <a:buNone/>
            </a:pPr>
            <a:r>
              <a:rPr lang="it-IT" dirty="0" smtClean="0"/>
              <a:t>non riusciremo più a comunicare </a:t>
            </a:r>
          </a:p>
          <a:p>
            <a:pPr marL="0" indent="0">
              <a:buNone/>
            </a:pPr>
            <a:r>
              <a:rPr lang="it-IT" dirty="0" smtClean="0"/>
              <a:t>quindi………………………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9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6000">
        <p14:prism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…non </a:t>
            </a:r>
            <a:r>
              <a:rPr lang="it-IT" dirty="0"/>
              <a:t>riusciremo </a:t>
            </a:r>
            <a:r>
              <a:rPr lang="it-IT" dirty="0" smtClean="0"/>
              <a:t>più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creare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scegliere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lavorare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6000">
        <p14:prism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…non riusciremo </a:t>
            </a:r>
            <a:r>
              <a:rPr lang="it-IT" dirty="0" smtClean="0"/>
              <a:t>più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decidere</a:t>
            </a:r>
          </a:p>
          <a:p>
            <a:pPr marL="0" indent="0">
              <a:buNone/>
            </a:pPr>
            <a:r>
              <a:rPr lang="it-IT" dirty="0" smtClean="0"/>
              <a:t>a fare amicizia</a:t>
            </a:r>
          </a:p>
          <a:p>
            <a:pPr marL="0" indent="0">
              <a:buNone/>
            </a:pPr>
            <a:r>
              <a:rPr lang="it-IT" dirty="0" smtClean="0"/>
              <a:t>a unirci</a:t>
            </a:r>
          </a:p>
          <a:p>
            <a:pPr marL="0" indent="0">
              <a:buNone/>
            </a:pPr>
            <a:r>
              <a:rPr lang="it-IT" dirty="0" smtClean="0"/>
              <a:t>a progredire</a:t>
            </a:r>
          </a:p>
          <a:p>
            <a:pPr marL="0" indent="0">
              <a:buNone/>
            </a:pPr>
            <a:r>
              <a:rPr lang="it-IT" dirty="0" smtClean="0"/>
              <a:t>a……………………………………………..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3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6000">
        <p14:prism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…non riusciremo </a:t>
            </a:r>
            <a:r>
              <a:rPr lang="it-IT" dirty="0" smtClean="0"/>
              <a:t>più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400" b="1" dirty="0" smtClean="0"/>
              <a:t>a vivere umanamente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80920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3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4000">
        <p14:doors dir="vert"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senza lo spazio della relazione autentica……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8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c’è dialogo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c’è cooperazione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</a:t>
            </a:r>
            <a:r>
              <a:rPr lang="it-IT" dirty="0"/>
              <a:t>c’è </a:t>
            </a:r>
            <a:r>
              <a:rPr lang="it-IT" dirty="0" smtClean="0"/>
              <a:t>collaborazione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49694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14:flythrough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</a:t>
            </a:r>
            <a:r>
              <a:rPr lang="it-IT" dirty="0"/>
              <a:t>c’è </a:t>
            </a:r>
            <a:r>
              <a:rPr lang="it-IT" dirty="0" smtClean="0"/>
              <a:t>produttività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non c’è </a:t>
            </a:r>
            <a:r>
              <a:rPr lang="it-IT" dirty="0" smtClean="0"/>
              <a:t>efficacia ed efficienza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on c’è spinta al miglioramento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6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14:flythrough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c’è spinta all’innovazione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4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non c’è sviluppo economico e sociale </a:t>
            </a:r>
          </a:p>
          <a:p>
            <a:pPr marL="0" indent="0" algn="ctr">
              <a:buNone/>
            </a:pPr>
            <a:r>
              <a:rPr lang="it-IT" b="1" dirty="0"/>
              <a:t>a</a:t>
            </a:r>
            <a:r>
              <a:rPr lang="it-IT" b="1" dirty="0" smtClean="0"/>
              <a:t>rmonioso e durevole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6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dirty="0" smtClean="0"/>
              <a:t>COS’E' IL PROGETTO PRE.FEM.</a:t>
            </a:r>
            <a:r>
              <a:rPr lang="it-IT" sz="4800" baseline="30000" dirty="0" smtClean="0"/>
              <a:t>©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3000" dirty="0" smtClean="0"/>
              <a:t>è </a:t>
            </a:r>
            <a:r>
              <a:rPr lang="it-IT" sz="3000" dirty="0"/>
              <a:t>un intervento </a:t>
            </a:r>
            <a:r>
              <a:rPr lang="it-IT" sz="3000" dirty="0" smtClean="0"/>
              <a:t>rapido </a:t>
            </a:r>
            <a:r>
              <a:rPr lang="it-IT" sz="3000" dirty="0"/>
              <a:t>di </a:t>
            </a:r>
            <a:r>
              <a:rPr lang="it-IT" sz="3000" dirty="0" smtClean="0"/>
              <a:t>responsabilità </a:t>
            </a:r>
            <a:r>
              <a:rPr lang="it-IT" sz="3000" dirty="0"/>
              <a:t>sociale (IRRS 1/2012), per </a:t>
            </a:r>
            <a:endParaRPr lang="it-IT" sz="3000" dirty="0" smtClean="0"/>
          </a:p>
          <a:p>
            <a:pPr marL="0" indent="0" algn="ctr">
              <a:buNone/>
            </a:pPr>
            <a:r>
              <a:rPr lang="it-IT" sz="3000" b="1" dirty="0" err="1" smtClean="0"/>
              <a:t>PRE</a:t>
            </a:r>
            <a:r>
              <a:rPr lang="it-IT" sz="3000" dirty="0" err="1" smtClean="0"/>
              <a:t>venire</a:t>
            </a:r>
            <a:r>
              <a:rPr lang="it-IT" sz="3000" dirty="0" smtClean="0"/>
              <a:t> </a:t>
            </a:r>
            <a:r>
              <a:rPr lang="it-IT" sz="3000" dirty="0"/>
              <a:t>il </a:t>
            </a:r>
            <a:r>
              <a:rPr lang="it-IT" sz="3000" b="1" dirty="0" err="1"/>
              <a:t>FEM</a:t>
            </a:r>
            <a:r>
              <a:rPr lang="it-IT" sz="3000" dirty="0" err="1"/>
              <a:t>minicidio</a:t>
            </a:r>
            <a:r>
              <a:rPr lang="it-IT" sz="3000" dirty="0"/>
              <a:t> </a:t>
            </a:r>
            <a:endParaRPr lang="it-IT" sz="3000" dirty="0" smtClean="0"/>
          </a:p>
          <a:p>
            <a:pPr marL="0" indent="0" algn="ctr">
              <a:buNone/>
            </a:pPr>
            <a:r>
              <a:rPr lang="it-IT" sz="3000" dirty="0" smtClean="0"/>
              <a:t>con </a:t>
            </a:r>
            <a:r>
              <a:rPr lang="it-IT" sz="3000" dirty="0"/>
              <a:t>i corsi </a:t>
            </a:r>
            <a:r>
              <a:rPr lang="it-IT" sz="3000" dirty="0" smtClean="0"/>
              <a:t>aziendali</a:t>
            </a:r>
          </a:p>
          <a:p>
            <a:pPr marL="0" indent="0" algn="ctr">
              <a:buNone/>
            </a:pPr>
            <a:r>
              <a:rPr lang="it-IT" sz="3000" dirty="0"/>
              <a:t>e</a:t>
            </a:r>
            <a:r>
              <a:rPr lang="it-IT" sz="3000" dirty="0" smtClean="0"/>
              <a:t> altre azioni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fabrizia  paloscia - olomanager - firenze</a:t>
            </a:r>
            <a:endParaRPr lang="it-IT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la cura delle relazioni interpersonali è </a:t>
            </a:r>
          </a:p>
          <a:p>
            <a:pPr marL="0" indent="0">
              <a:buNone/>
            </a:pPr>
            <a:r>
              <a:rPr lang="it-IT" dirty="0" smtClean="0"/>
              <a:t>     l’unico </a:t>
            </a:r>
            <a:r>
              <a:rPr lang="it-IT" dirty="0" err="1" smtClean="0"/>
              <a:t>efficientamento</a:t>
            </a:r>
            <a:r>
              <a:rPr lang="it-IT" dirty="0" smtClean="0"/>
              <a:t> fondamentale, </a:t>
            </a:r>
            <a:br>
              <a:rPr lang="it-IT" dirty="0" smtClean="0"/>
            </a:br>
            <a:r>
              <a:rPr lang="it-IT" dirty="0" smtClean="0"/>
              <a:t>              perché è </a:t>
            </a:r>
            <a:r>
              <a:rPr lang="it-IT" sz="4400" dirty="0" smtClean="0"/>
              <a:t>STRATEGICO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0000">
        <p14:vortex dir="r"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IL MOMENTO CONCLUSIVO DI UN CORSO</a:t>
            </a:r>
            <a:endParaRPr lang="it-IT" sz="36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825625"/>
            <a:ext cx="3263503" cy="4351338"/>
          </a:xfr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0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6000">
        <p14:reveal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PERCHE' FARLO?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corso si è rivelato utile e molto gradito da lavoratori e imprenditori di aziende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pubbliche</a:t>
            </a:r>
            <a:r>
              <a:rPr lang="it-IT" dirty="0"/>
              <a:t>, </a:t>
            </a:r>
            <a:r>
              <a:rPr lang="it-IT" dirty="0" smtClean="0"/>
              <a:t>private </a:t>
            </a:r>
            <a:r>
              <a:rPr lang="it-IT" dirty="0"/>
              <a:t>e </a:t>
            </a:r>
            <a:r>
              <a:rPr lang="it-IT" dirty="0" smtClean="0"/>
              <a:t>miste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due esempi dell’indice di gradimento………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5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dicono i lavoratori: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Salve, </a:t>
            </a:r>
            <a:br>
              <a:rPr lang="it-IT" i="1" dirty="0" smtClean="0"/>
            </a:br>
            <a:r>
              <a:rPr lang="it-IT" i="1" dirty="0" smtClean="0"/>
              <a:t>ringraziandola </a:t>
            </a:r>
            <a:r>
              <a:rPr lang="it-IT" i="1" dirty="0"/>
              <a:t>dell'iniziativa condotta in </a:t>
            </a:r>
            <a:r>
              <a:rPr lang="it-IT" i="1" dirty="0" err="1"/>
              <a:t>Publiacqua</a:t>
            </a:r>
            <a:r>
              <a:rPr lang="it-IT" i="1" dirty="0"/>
              <a:t>, mi preme comunicarle che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alcuni </a:t>
            </a:r>
            <a:r>
              <a:rPr lang="it-IT" i="1" dirty="0"/>
              <a:t>dei concetti da lei espressi,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in </a:t>
            </a:r>
            <a:r>
              <a:rPr lang="it-IT" i="1" dirty="0"/>
              <a:t>termini di comunicazione e di empatia,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li </a:t>
            </a:r>
            <a:r>
              <a:rPr lang="it-IT" i="1" dirty="0"/>
              <a:t>ho fatti miei e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ho </a:t>
            </a:r>
            <a:r>
              <a:rPr lang="it-IT" i="1" dirty="0"/>
              <a:t>cercato di applicarli fin da subito,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sortendo </a:t>
            </a:r>
            <a:r>
              <a:rPr lang="it-IT" i="1" dirty="0"/>
              <a:t>un ottimo effetto.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Grazie </a:t>
            </a:r>
            <a:r>
              <a:rPr lang="it-IT" i="1" dirty="0"/>
              <a:t>ancora e buon lavoro </a:t>
            </a:r>
            <a:br>
              <a:rPr lang="it-IT" i="1" dirty="0"/>
            </a:br>
            <a:endParaRPr lang="it-IT" i="1" dirty="0" smtClean="0"/>
          </a:p>
          <a:p>
            <a:pPr marL="0" indent="0">
              <a:buNone/>
            </a:pPr>
            <a:r>
              <a:rPr lang="it-IT" i="1" dirty="0"/>
              <a:t>O</a:t>
            </a:r>
            <a:r>
              <a:rPr lang="it-IT" i="1" dirty="0" smtClean="0"/>
              <a:t>ttobre 2013</a:t>
            </a:r>
            <a:r>
              <a:rPr lang="it-IT" i="1" dirty="0"/>
              <a:t/>
            </a:r>
            <a:br>
              <a:rPr lang="it-IT" i="1" dirty="0"/>
            </a:br>
            <a:endParaRPr lang="it-IT" i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4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dicono i lavoratori: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Buongiorno Fabrizia</a:t>
            </a:r>
            <a:r>
              <a:rPr lang="it-IT" i="1" dirty="0" smtClean="0"/>
              <a:t>, </a:t>
            </a:r>
            <a:br>
              <a:rPr lang="it-IT" i="1" dirty="0" smtClean="0"/>
            </a:br>
            <a:r>
              <a:rPr lang="it-IT" i="1" dirty="0" smtClean="0"/>
              <a:t>grazie </a:t>
            </a:r>
            <a:r>
              <a:rPr lang="it-IT" i="1" dirty="0"/>
              <a:t>mille per il </a:t>
            </a:r>
            <a:r>
              <a:rPr lang="it-IT" i="1" dirty="0" err="1"/>
              <a:t>settalogo</a:t>
            </a:r>
            <a:r>
              <a:rPr lang="it-IT" i="1" dirty="0"/>
              <a:t>.</a:t>
            </a:r>
          </a:p>
          <a:p>
            <a:pPr marL="0" indent="0">
              <a:buNone/>
            </a:pPr>
            <a:r>
              <a:rPr lang="it-IT" i="1" dirty="0"/>
              <a:t/>
            </a:r>
            <a:br>
              <a:rPr lang="it-IT" i="1" dirty="0"/>
            </a:br>
            <a:r>
              <a:rPr lang="it-IT" i="1" dirty="0" smtClean="0"/>
              <a:t>Conservo </a:t>
            </a:r>
            <a:r>
              <a:rPr lang="it-IT" i="1" dirty="0"/>
              <a:t>un bellissimo ricordo della nostra esperienza insieme e volevo condividere con te e con i colleghi che ho messo il </a:t>
            </a:r>
            <a:r>
              <a:rPr lang="it-IT" i="1" dirty="0" err="1"/>
              <a:t>settalogo</a:t>
            </a:r>
            <a:r>
              <a:rPr lang="it-IT" i="1" dirty="0"/>
              <a:t> come sfondo di una delle pagine del mio desktop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Ottobre 2016</a:t>
            </a:r>
            <a:endParaRPr lang="it-IT" i="1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0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OGNUNO DI NOI PUO’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determinare il cambiamento. 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i tratta di fare un </a:t>
            </a:r>
            <a:r>
              <a:rPr lang="it-IT" dirty="0" err="1" smtClean="0"/>
              <a:t>clik</a:t>
            </a:r>
            <a:r>
              <a:rPr lang="it-IT" dirty="0" smtClean="0"/>
              <a:t> personale</a:t>
            </a:r>
          </a:p>
          <a:p>
            <a:pPr marL="0" indent="0">
              <a:buNone/>
            </a:pPr>
            <a:r>
              <a:rPr lang="it-IT" dirty="0"/>
              <a:t>e</a:t>
            </a:r>
            <a:r>
              <a:rPr lang="it-IT" dirty="0" smtClean="0"/>
              <a:t> di avviare opportunità per gli altri.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600" b="1" dirty="0" smtClean="0"/>
              <a:t>sul tema della violenza </a:t>
            </a:r>
          </a:p>
          <a:p>
            <a:pPr marL="0" indent="0" algn="ctr">
              <a:buNone/>
            </a:pPr>
            <a:r>
              <a:rPr lang="it-IT" sz="3600" b="1" dirty="0" smtClean="0"/>
              <a:t>c’è bisogno che, con urgenza, </a:t>
            </a:r>
          </a:p>
          <a:p>
            <a:pPr marL="0" indent="0" algn="ctr">
              <a:buNone/>
            </a:pPr>
            <a:r>
              <a:rPr lang="it-IT" sz="3600" b="1" dirty="0" smtClean="0"/>
              <a:t>ognuno agisca il cambiamento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9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917">
        <p14:warp dir="in"/>
      </p:transition>
    </mc:Choice>
    <mc:Fallback xmlns="">
      <p:transition spd="slow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 UNA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ti accompagna con </a:t>
            </a:r>
            <a:br>
              <a:rPr lang="it-IT" dirty="0" smtClean="0"/>
            </a:br>
            <a:r>
              <a:rPr lang="it-IT" dirty="0" smtClean="0"/>
              <a:t>il suo approccio olistico e </a:t>
            </a:r>
            <a:br>
              <a:rPr lang="it-IT" dirty="0" smtClean="0"/>
            </a:br>
            <a:r>
              <a:rPr lang="it-IT" dirty="0" smtClean="0"/>
              <a:t>le sue prassi </a:t>
            </a:r>
            <a:br>
              <a:rPr lang="it-IT" dirty="0" smtClean="0"/>
            </a:br>
            <a:r>
              <a:rPr lang="it-IT" dirty="0" smtClean="0"/>
              <a:t>nella logica gestionale più efficace e </a:t>
            </a:r>
            <a:br>
              <a:rPr lang="it-IT" dirty="0" smtClean="0"/>
            </a:br>
            <a:r>
              <a:rPr lang="it-IT" dirty="0" smtClean="0"/>
              <a:t>socialmente responsabile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820472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88432" cy="10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000">
        <p14:warp dir="in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 UNA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300" dirty="0" smtClean="0"/>
              <a:t>OLOMANAGER</a:t>
            </a:r>
            <a:r>
              <a:rPr lang="it-IT" sz="2300" dirty="0"/>
              <a:t>® </a:t>
            </a:r>
            <a:endParaRPr lang="it-IT" sz="2300" dirty="0" smtClean="0"/>
          </a:p>
          <a:p>
            <a:pPr marL="0" indent="0" algn="ctr">
              <a:buNone/>
            </a:pPr>
            <a:r>
              <a:rPr lang="it-IT" sz="2300" dirty="0" smtClean="0"/>
              <a:t>è un </a:t>
            </a:r>
            <a:r>
              <a:rPr lang="it-IT" sz="2300" dirty="0" err="1" smtClean="0"/>
              <a:t>trade</a:t>
            </a:r>
            <a:r>
              <a:rPr lang="it-IT" sz="2300" dirty="0" smtClean="0"/>
              <a:t> </a:t>
            </a:r>
            <a:r>
              <a:rPr lang="it-IT" sz="2300" dirty="0" err="1"/>
              <a:t>mark</a:t>
            </a:r>
            <a:r>
              <a:rPr lang="it-IT" sz="2300" dirty="0"/>
              <a:t> di </a:t>
            </a:r>
            <a:r>
              <a:rPr lang="it-IT" sz="2300" dirty="0" err="1" smtClean="0"/>
              <a:t>fabrizia</a:t>
            </a:r>
            <a:r>
              <a:rPr lang="it-IT" sz="2300" dirty="0" smtClean="0"/>
              <a:t> </a:t>
            </a:r>
            <a:r>
              <a:rPr lang="it-IT" sz="2300" dirty="0" err="1"/>
              <a:t>p</a:t>
            </a:r>
            <a:r>
              <a:rPr lang="it-IT" sz="2300" dirty="0" err="1" smtClean="0"/>
              <a:t>aloscia</a:t>
            </a:r>
            <a:r>
              <a:rPr lang="it-IT" sz="2300" dirty="0" smtClean="0"/>
              <a:t> </a:t>
            </a:r>
            <a:br>
              <a:rPr lang="it-IT" sz="2300" dirty="0" smtClean="0"/>
            </a:br>
            <a:r>
              <a:rPr lang="it-IT" sz="2300" dirty="0" smtClean="0"/>
              <a:t>nato </a:t>
            </a:r>
            <a:r>
              <a:rPr lang="it-IT" sz="2300" dirty="0"/>
              <a:t>nell’estate del 2010 che lancia la </a:t>
            </a:r>
            <a:endParaRPr lang="it-IT" sz="2300" dirty="0" smtClean="0"/>
          </a:p>
          <a:p>
            <a:pPr marL="0" indent="0" algn="ctr">
              <a:buNone/>
            </a:pPr>
            <a:r>
              <a:rPr lang="it-IT" sz="2900" b="1" dirty="0" smtClean="0"/>
              <a:t>qualità </a:t>
            </a:r>
            <a:r>
              <a:rPr lang="it-IT" sz="2900" b="1" dirty="0"/>
              <a:t>olistica dello sviluppo</a:t>
            </a:r>
            <a:r>
              <a:rPr lang="it-IT" sz="2300" dirty="0"/>
              <a:t> </a:t>
            </a:r>
            <a:r>
              <a:rPr lang="it-IT" sz="2300" dirty="0" smtClean="0"/>
              <a:t> </a:t>
            </a:r>
          </a:p>
          <a:p>
            <a:pPr marL="0" indent="0" algn="ctr">
              <a:buNone/>
            </a:pPr>
            <a:r>
              <a:rPr lang="it-IT" sz="2300" dirty="0"/>
              <a:t>c</a:t>
            </a:r>
            <a:r>
              <a:rPr lang="it-IT" sz="2300" dirty="0" smtClean="0"/>
              <a:t>on……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20735"/>
            <a:ext cx="3888432" cy="10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000">
        <p14:warp dir="in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COMPI UNA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8000" dirty="0" smtClean="0"/>
              <a:t>il libro che racconta una politica industriale </a:t>
            </a:r>
            <a:br>
              <a:rPr lang="it-IT" sz="8000" dirty="0" smtClean="0"/>
            </a:br>
            <a:r>
              <a:rPr lang="it-IT" sz="8000" dirty="0" smtClean="0"/>
              <a:t>pubblica praticata in</a:t>
            </a:r>
            <a:br>
              <a:rPr lang="it-IT" sz="8000" dirty="0" smtClean="0"/>
            </a:br>
            <a:r>
              <a:rPr lang="it-IT" sz="8000" dirty="0" smtClean="0"/>
              <a:t>piena globalizzazione </a:t>
            </a:r>
            <a:br>
              <a:rPr lang="it-IT" sz="8000" dirty="0" smtClean="0"/>
            </a:br>
            <a:r>
              <a:rPr lang="it-IT" sz="8000" dirty="0" smtClean="0"/>
              <a:t>a partire dal 2000 in Toscana,</a:t>
            </a:r>
            <a:br>
              <a:rPr lang="it-IT" sz="8000" dirty="0" smtClean="0"/>
            </a:br>
            <a:r>
              <a:rPr lang="it-IT" sz="8000" dirty="0" smtClean="0"/>
              <a:t>che ha coinvolto </a:t>
            </a:r>
            <a:r>
              <a:rPr lang="it-IT" sz="8000" b="1" dirty="0" smtClean="0"/>
              <a:t>300 imprese</a:t>
            </a:r>
            <a:r>
              <a:rPr lang="it-IT" sz="8000" dirty="0" smtClean="0"/>
              <a:t> e </a:t>
            </a:r>
            <a:br>
              <a:rPr lang="it-IT" sz="8000" dirty="0" smtClean="0"/>
            </a:br>
            <a:r>
              <a:rPr lang="it-IT" sz="8000" dirty="0" smtClean="0"/>
              <a:t>fatte nascere </a:t>
            </a:r>
            <a:r>
              <a:rPr lang="it-IT" sz="8000" b="1" dirty="0" smtClean="0"/>
              <a:t>1000 con il </a:t>
            </a:r>
            <a:r>
              <a:rPr lang="it-IT" sz="8000" b="1" dirty="0" err="1" smtClean="0"/>
              <a:t>microcredito</a:t>
            </a:r>
            <a:r>
              <a:rPr lang="it-IT" sz="8000" dirty="0" smtClean="0"/>
              <a:t> </a:t>
            </a:r>
            <a:br>
              <a:rPr lang="it-IT" sz="8000" dirty="0" smtClean="0"/>
            </a:br>
            <a:endParaRPr lang="it-IT" sz="8000" dirty="0" smtClean="0"/>
          </a:p>
          <a:p>
            <a:pPr marL="0" indent="0">
              <a:buNone/>
            </a:pPr>
            <a:endParaRPr lang="it-IT" sz="7200" i="1" dirty="0" smtClean="0"/>
          </a:p>
          <a:p>
            <a:pPr marL="0" indent="0">
              <a:buNone/>
            </a:pPr>
            <a:endParaRPr lang="it-IT" sz="7200" i="1" dirty="0"/>
          </a:p>
          <a:p>
            <a:pPr marL="0" indent="0">
              <a:buNone/>
            </a:pPr>
            <a:endParaRPr lang="it-IT" sz="7200" i="1" dirty="0" smtClean="0"/>
          </a:p>
          <a:p>
            <a:pPr marL="0" indent="0">
              <a:buNone/>
            </a:pPr>
            <a:endParaRPr lang="it-IT" sz="7200" i="1" dirty="0"/>
          </a:p>
          <a:p>
            <a:pPr marL="0" indent="0">
              <a:buNone/>
            </a:pPr>
            <a:r>
              <a:rPr lang="it-IT" sz="7200" i="1" dirty="0" smtClean="0"/>
              <a:t>Fabrizia </a:t>
            </a:r>
            <a:r>
              <a:rPr lang="it-IT" sz="7200" i="1" dirty="0" err="1" smtClean="0"/>
              <a:t>Paloscia</a:t>
            </a:r>
            <a:endParaRPr lang="it-IT" sz="7200" i="1" dirty="0" smtClean="0"/>
          </a:p>
          <a:p>
            <a:pPr marL="0" indent="0">
              <a:buNone/>
            </a:pPr>
            <a:r>
              <a:rPr lang="it-IT" sz="7200" i="1" dirty="0" smtClean="0"/>
              <a:t>Fabrica </a:t>
            </a:r>
            <a:r>
              <a:rPr lang="it-IT" sz="7200" i="1" dirty="0" err="1"/>
              <a:t>Ethica</a:t>
            </a:r>
            <a:r>
              <a:rPr lang="it-IT" sz="7200" i="1" dirty="0"/>
              <a:t>: un'utopia applicata, </a:t>
            </a:r>
            <a:endParaRPr lang="it-IT" sz="7200" i="1" dirty="0" smtClean="0"/>
          </a:p>
          <a:p>
            <a:pPr marL="0" indent="0">
              <a:buNone/>
            </a:pPr>
            <a:r>
              <a:rPr lang="it-IT" sz="7200" i="1" dirty="0" smtClean="0"/>
              <a:t>costruire </a:t>
            </a:r>
            <a:r>
              <a:rPr lang="it-IT" sz="7200" i="1" dirty="0"/>
              <a:t>in modo olistico la responsabilità sociale delle imprese </a:t>
            </a:r>
            <a:endParaRPr lang="it-IT" sz="7200" i="1" dirty="0" smtClean="0"/>
          </a:p>
          <a:p>
            <a:pPr marL="0" indent="0">
              <a:buNone/>
            </a:pPr>
            <a:r>
              <a:rPr lang="it-IT" sz="7200" i="1" dirty="0" smtClean="0"/>
              <a:t>Con la prefazione di Wolfgang </a:t>
            </a:r>
            <a:r>
              <a:rPr lang="it-IT" sz="7200" i="1" dirty="0"/>
              <a:t>S</a:t>
            </a:r>
            <a:r>
              <a:rPr lang="it-IT" sz="7200" i="1" dirty="0" smtClean="0"/>
              <a:t>achs</a:t>
            </a:r>
          </a:p>
          <a:p>
            <a:pPr marL="0" indent="0">
              <a:buNone/>
            </a:pPr>
            <a:r>
              <a:rPr lang="it-IT" sz="7200" i="1" dirty="0" smtClean="0"/>
              <a:t>(</a:t>
            </a:r>
            <a:r>
              <a:rPr lang="it-IT" sz="7200" i="1" dirty="0" err="1"/>
              <a:t>EdiFir</a:t>
            </a:r>
            <a:r>
              <a:rPr lang="it-IT" sz="7200" i="1" dirty="0"/>
              <a:t> maggio 2011)</a:t>
            </a:r>
            <a:endParaRPr lang="it-IT" sz="7200" i="1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064896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38</a:t>
            </a:fld>
            <a:endParaRPr lang="it-IT"/>
          </a:p>
        </p:txBody>
      </p:sp>
      <p:pic>
        <p:nvPicPr>
          <p:cNvPr id="7" name="Immagine 6" descr="cop. Fabrica Ethica modificat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38312" r="5443"/>
          <a:stretch>
            <a:fillRect/>
          </a:stretch>
        </p:blipFill>
        <p:spPr bwMode="auto">
          <a:xfrm>
            <a:off x="5837396" y="2049066"/>
            <a:ext cx="2077720" cy="26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op. Fabrica Ethica modificata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11288" r="6377" b="62257"/>
          <a:stretch>
            <a:fillRect/>
          </a:stretch>
        </p:blipFill>
        <p:spPr bwMode="auto">
          <a:xfrm>
            <a:off x="5837518" y="1396286"/>
            <a:ext cx="2077720" cy="65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8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8000">
        <p14:warp dir="in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 UNA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7168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it-IT" sz="1600" dirty="0" smtClean="0"/>
          </a:p>
          <a:p>
            <a:pPr marL="0" indent="0" algn="ctr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2600" b="1" dirty="0" err="1"/>
              <a:t>f</a:t>
            </a:r>
            <a:r>
              <a:rPr lang="it-IT" sz="2600" b="1" dirty="0" err="1" smtClean="0"/>
              <a:t>abrizia</a:t>
            </a:r>
            <a:r>
              <a:rPr lang="it-IT" sz="2600" b="1" dirty="0" smtClean="0"/>
              <a:t> </a:t>
            </a:r>
            <a:r>
              <a:rPr lang="it-IT" sz="2600" b="1" dirty="0" err="1"/>
              <a:t>p</a:t>
            </a:r>
            <a:r>
              <a:rPr lang="it-IT" sz="2600" b="1" dirty="0" err="1" smtClean="0"/>
              <a:t>aloscia</a:t>
            </a:r>
            <a:r>
              <a:rPr lang="it-IT" sz="2600" dirty="0" smtClean="0"/>
              <a:t> ha </a:t>
            </a:r>
            <a:r>
              <a:rPr lang="it-IT" sz="2600" dirty="0"/>
              <a:t>già creato buone pratiche riconosciute </a:t>
            </a:r>
            <a:r>
              <a:rPr lang="it-IT" sz="2600" dirty="0" smtClean="0"/>
              <a:t>dalle 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 smtClean="0"/>
              <a:t>istituzioni </a:t>
            </a:r>
            <a:r>
              <a:rPr lang="it-IT" sz="2600" dirty="0"/>
              <a:t>internazionali più importanti come </a:t>
            </a:r>
            <a:br>
              <a:rPr lang="it-IT" sz="2600" dirty="0"/>
            </a:br>
            <a:r>
              <a:rPr lang="it-IT" sz="2600" dirty="0"/>
              <a:t>la COMMISSIONE EUROPEA, ILO, ONU, OCSE, G8-G5, FORO di BIARRIZ e </a:t>
            </a:r>
            <a:br>
              <a:rPr lang="it-IT" sz="2600" dirty="0"/>
            </a:br>
            <a:r>
              <a:rPr lang="it-IT" sz="2600" dirty="0"/>
              <a:t>organizzazioni internazionali come ETUC, SAI. 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                                                                                  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600" dirty="0"/>
              <a:t>e</a:t>
            </a:r>
            <a:r>
              <a:rPr lang="it-IT" sz="2600" dirty="0" smtClean="0"/>
              <a:t> ha vinto vari </a:t>
            </a:r>
            <a:r>
              <a:rPr lang="it-IT" sz="2600" dirty="0"/>
              <a:t>premi tra cui </a:t>
            </a:r>
            <a:r>
              <a:rPr lang="it-IT" sz="2600" dirty="0" err="1"/>
              <a:t>European</a:t>
            </a:r>
            <a:r>
              <a:rPr lang="it-IT" sz="2600" dirty="0"/>
              <a:t> </a:t>
            </a:r>
            <a:r>
              <a:rPr lang="it-IT" sz="2600" dirty="0" smtClean="0"/>
              <a:t>Enterprise </a:t>
            </a:r>
            <a:r>
              <a:rPr lang="it-IT" sz="2600" dirty="0"/>
              <a:t>Awards della DG imprese e industria della Commissione </a:t>
            </a:r>
            <a:r>
              <a:rPr lang="it-IT" sz="2600" dirty="0" smtClean="0"/>
              <a:t>Europea  - Oporto, rappresentando la Giunta Regionale Toscana</a:t>
            </a:r>
            <a:endParaRPr lang="it-IT" sz="2600" dirty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39</a:t>
            </a:fld>
            <a:endParaRPr lang="it-IT"/>
          </a:p>
        </p:txBody>
      </p:sp>
      <p:pic>
        <p:nvPicPr>
          <p:cNvPr id="3074" name="Picture 2" descr="C:\Users\Fabrizia\Documents\[ex Desktop]\LBR+edifir\EDIFIR22-12\copertina\oporto dic0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9" y="2852936"/>
            <a:ext cx="2368394" cy="18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C:\Users\Fabrizia\Desktop\2016 PREFEM\PPT PREFEM\trofeo eu ridu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1623938" cy="2319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8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0">
        <p14:warp dir="i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dirty="0" smtClean="0"/>
              <a:t>COS’E' IL PROGETTO PRE.FEM.</a:t>
            </a:r>
            <a:r>
              <a:rPr lang="it-IT" baseline="30000" dirty="0" smtClean="0"/>
              <a:t>©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dirty="0" smtClean="0"/>
              <a:t>utilizza </a:t>
            </a:r>
            <a:r>
              <a:rPr lang="it-IT" dirty="0"/>
              <a:t>i luoghi di lavoro per fare cultura preventiva ed evitare </a:t>
            </a:r>
            <a:br>
              <a:rPr lang="it-IT" dirty="0"/>
            </a:br>
            <a:r>
              <a:rPr lang="it-IT" b="1" u="sng" dirty="0"/>
              <a:t>rischi aziendali</a:t>
            </a:r>
            <a:r>
              <a:rPr lang="it-IT" dirty="0"/>
              <a:t> e </a:t>
            </a:r>
            <a:r>
              <a:rPr lang="it-IT" b="1" u="sng" dirty="0"/>
              <a:t>familiari</a:t>
            </a:r>
            <a:r>
              <a:rPr lang="it-IT" dirty="0"/>
              <a:t> 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che</a:t>
            </a:r>
            <a:r>
              <a:rPr lang="it-IT" dirty="0"/>
              <a:t> </a:t>
            </a:r>
            <a:r>
              <a:rPr lang="it-IT" dirty="0" smtClean="0"/>
              <a:t>uno </a:t>
            </a:r>
            <a:r>
              <a:rPr lang="it-IT" dirty="0"/>
              <a:t>stato alterato dei lavoratori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può </a:t>
            </a:r>
            <a:r>
              <a:rPr lang="it-IT" dirty="0"/>
              <a:t>determinare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7920880" cy="628179"/>
          </a:xfrm>
        </p:spPr>
        <p:txBody>
          <a:bodyPr/>
          <a:lstStyle/>
          <a:p>
            <a:r>
              <a:rPr lang="it-IT" dirty="0" smtClean="0">
                <a:solidFill>
                  <a:prstClr val="white">
                    <a:tint val="75000"/>
                  </a:prstClr>
                </a:solidFill>
              </a:rPr>
              <a:t>proposta per CUG REGIONE PUGLIA - 1° presentazione via mail 17.02.17 - </a:t>
            </a:r>
            <a:r>
              <a:rPr lang="it-IT" dirty="0" err="1" smtClean="0">
                <a:solidFill>
                  <a:prstClr val="white">
                    <a:tint val="75000"/>
                  </a:prstClr>
                </a:solidFill>
              </a:rPr>
              <a:t>fabrizia</a:t>
            </a:r>
            <a:r>
              <a:rPr lang="it-IT" dirty="0" smtClean="0">
                <a:solidFill>
                  <a:prstClr val="white">
                    <a:tint val="75000"/>
                  </a:prstClr>
                </a:solidFill>
              </a:rPr>
              <a:t>  </a:t>
            </a:r>
            <a:r>
              <a:rPr lang="it-IT" dirty="0" err="1" smtClean="0">
                <a:solidFill>
                  <a:prstClr val="white">
                    <a:tint val="75000"/>
                  </a:prstClr>
                </a:solidFill>
              </a:rPr>
              <a:t>paloscia</a:t>
            </a:r>
            <a:r>
              <a:rPr lang="it-IT" dirty="0" smtClean="0">
                <a:solidFill>
                  <a:prstClr val="white">
                    <a:tint val="75000"/>
                  </a:prstClr>
                </a:solidFill>
              </a:rPr>
              <a:t> - </a:t>
            </a:r>
            <a:r>
              <a:rPr lang="it-IT" dirty="0" err="1" smtClean="0">
                <a:solidFill>
                  <a:prstClr val="white">
                    <a:tint val="75000"/>
                  </a:prstClr>
                </a:solidFill>
              </a:rPr>
              <a:t>olomanager</a:t>
            </a:r>
            <a:r>
              <a:rPr lang="it-IT" dirty="0" smtClean="0">
                <a:solidFill>
                  <a:prstClr val="white">
                    <a:tint val="75000"/>
                  </a:prstClr>
                </a:solidFill>
              </a:rPr>
              <a:t> - </a:t>
            </a:r>
            <a:r>
              <a:rPr lang="it-IT" dirty="0" err="1" smtClean="0">
                <a:solidFill>
                  <a:prstClr val="white">
                    <a:tint val="75000"/>
                  </a:prstClr>
                </a:solidFill>
              </a:rPr>
              <a:t>firenze</a:t>
            </a:r>
            <a:endParaRPr lang="it-IT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 UNA SCELTA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 smtClean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4000" dirty="0" smtClean="0"/>
          </a:p>
          <a:p>
            <a:pPr marL="0" indent="0">
              <a:buNone/>
            </a:pPr>
            <a:r>
              <a:rPr lang="it-IT" sz="4000" dirty="0" smtClean="0"/>
              <a:t>                             grazie!</a:t>
            </a:r>
          </a:p>
          <a:p>
            <a:pPr marL="0" indent="0">
              <a:buNone/>
            </a:pPr>
            <a:r>
              <a:rPr lang="it-IT" sz="4000" dirty="0" smtClean="0"/>
              <a:t>                  </a:t>
            </a:r>
            <a:r>
              <a:rPr lang="it-IT" sz="4000" dirty="0" smtClean="0">
                <a:solidFill>
                  <a:schemeClr val="accent2"/>
                </a:solidFill>
                <a:hlinkClick r:id="rId2"/>
              </a:rPr>
              <a:t>www.olomanager.it</a:t>
            </a:r>
            <a:endParaRPr lang="it-IT" sz="4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400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280920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40</a:t>
            </a:fld>
            <a:endParaRPr lang="it-IT"/>
          </a:p>
        </p:txBody>
      </p:sp>
      <p:pic>
        <p:nvPicPr>
          <p:cNvPr id="9" name="Segnaposto contenut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464496" cy="12395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0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917">
        <p14:warp dir="in"/>
      </p:transition>
    </mc:Choice>
    <mc:Fallback xmlns="">
      <p:transition spd="slow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COS’E</a:t>
            </a:r>
            <a:r>
              <a:rPr lang="it-IT" sz="3600" dirty="0"/>
              <a:t>' IL PROGETTO </a:t>
            </a:r>
            <a:r>
              <a:rPr lang="it-IT" sz="3600" dirty="0" smtClean="0"/>
              <a:t>PRE.FEM</a:t>
            </a:r>
            <a:r>
              <a:rPr lang="it-IT" sz="3600" dirty="0"/>
              <a:t>.</a:t>
            </a:r>
            <a:r>
              <a:rPr lang="it-IT" sz="4000" baseline="30000" dirty="0" smtClean="0"/>
              <a:t>©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 smtClean="0"/>
              <a:t>  è </a:t>
            </a:r>
            <a:r>
              <a:rPr lang="it-IT" sz="4000" dirty="0"/>
              <a:t>la prima formazione olistica aziendale </a:t>
            </a:r>
            <a:br>
              <a:rPr lang="it-IT" sz="4000" dirty="0"/>
            </a:br>
            <a:r>
              <a:rPr lang="it-IT" sz="4000" dirty="0" smtClean="0"/>
              <a:t>  per </a:t>
            </a:r>
            <a:r>
              <a:rPr lang="it-IT" sz="4000" b="1" dirty="0" smtClean="0"/>
              <a:t>gestire </a:t>
            </a:r>
            <a:r>
              <a:rPr lang="it-IT" sz="4000" b="1" dirty="0"/>
              <a:t>in modo consapevole il tempo  </a:t>
            </a:r>
            <a:r>
              <a:rPr lang="it-IT" sz="4000" b="1" dirty="0" smtClean="0"/>
              <a:t>  </a:t>
            </a:r>
            <a:br>
              <a:rPr lang="it-IT" sz="4000" b="1" dirty="0" smtClean="0"/>
            </a:br>
            <a:r>
              <a:rPr lang="it-IT" sz="4000" b="1" dirty="0" smtClean="0"/>
              <a:t>  lavorativo</a:t>
            </a:r>
            <a:r>
              <a:rPr lang="it-IT" sz="4000" dirty="0" smtClean="0"/>
              <a:t> </a:t>
            </a:r>
          </a:p>
          <a:p>
            <a:pPr marL="0" indent="0">
              <a:buNone/>
            </a:pPr>
            <a:r>
              <a:rPr lang="it-IT" sz="4000" dirty="0"/>
              <a:t> </a:t>
            </a:r>
            <a:r>
              <a:rPr lang="it-IT" sz="4000" dirty="0" smtClean="0"/>
              <a:t> che dipende dalla qualità della condizione </a:t>
            </a:r>
            <a:br>
              <a:rPr lang="it-IT" sz="4000" dirty="0" smtClean="0"/>
            </a:br>
            <a:r>
              <a:rPr lang="it-IT" sz="4000" dirty="0" smtClean="0"/>
              <a:t>  di vita personale e viceversa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                     </a:t>
            </a:r>
            <a:r>
              <a:rPr lang="it-IT" sz="4000" u="sng" dirty="0" smtClean="0"/>
              <a:t>non è</a:t>
            </a:r>
            <a:r>
              <a:rPr lang="it-IT" sz="4000" dirty="0" smtClean="0"/>
              <a:t> un percorso terapeutico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899592" y="6093296"/>
            <a:ext cx="7560840" cy="628179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7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COME NASCE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it-IT" sz="3000" b="1" dirty="0" smtClean="0"/>
              <a:t>6 maggio 2012</a:t>
            </a:r>
          </a:p>
          <a:p>
            <a:pPr marL="0" indent="0">
              <a:buNone/>
            </a:pPr>
            <a:r>
              <a:rPr lang="it-IT" sz="3000" i="1" dirty="0" smtClean="0"/>
              <a:t>    un </a:t>
            </a:r>
            <a:r>
              <a:rPr lang="it-IT" sz="3000" b="1" i="1" dirty="0" smtClean="0"/>
              <a:t>dipendente </a:t>
            </a:r>
            <a:r>
              <a:rPr lang="it-IT" sz="3000" b="1" i="1" dirty="0"/>
              <a:t>del comune di </a:t>
            </a:r>
            <a:r>
              <a:rPr lang="it-IT" sz="3000" b="1" i="1" dirty="0" err="1"/>
              <a:t>firenze</a:t>
            </a:r>
            <a:r>
              <a:rPr lang="it-IT" sz="3000" i="1" dirty="0"/>
              <a:t> </a:t>
            </a:r>
            <a:r>
              <a:rPr lang="it-IT" sz="3000" i="1" dirty="0" smtClean="0"/>
              <a:t>accoltella     </a:t>
            </a:r>
          </a:p>
          <a:p>
            <a:pPr marL="0" indent="0">
              <a:buNone/>
            </a:pPr>
            <a:r>
              <a:rPr lang="it-IT" sz="3000" i="1" dirty="0" smtClean="0"/>
              <a:t>    con 14 pugnalate la </a:t>
            </a:r>
            <a:r>
              <a:rPr lang="it-IT" sz="3000" i="1" dirty="0"/>
              <a:t>sua fidanzata </a:t>
            </a:r>
            <a:r>
              <a:rPr lang="it-IT" sz="3000" i="1" dirty="0" smtClean="0"/>
              <a:t>nel </a:t>
            </a:r>
            <a:r>
              <a:rPr lang="it-IT" sz="3000" i="1" dirty="0"/>
              <a:t>bar del </a:t>
            </a:r>
            <a:r>
              <a:rPr lang="it-IT" sz="3000" i="1" dirty="0" smtClean="0"/>
              <a:t/>
            </a:r>
            <a:br>
              <a:rPr lang="it-IT" sz="3000" i="1" dirty="0" smtClean="0"/>
            </a:br>
            <a:r>
              <a:rPr lang="it-IT" sz="3000" i="1" dirty="0" smtClean="0"/>
              <a:t>    </a:t>
            </a:r>
            <a:r>
              <a:rPr lang="it-IT" sz="3000" i="1" dirty="0" err="1" smtClean="0"/>
              <a:t>curtatone</a:t>
            </a:r>
            <a:r>
              <a:rPr lang="it-IT" sz="3000" i="1" dirty="0" smtClean="0"/>
              <a:t> a </a:t>
            </a:r>
            <a:r>
              <a:rPr lang="it-IT" sz="3000" i="1" dirty="0" err="1" smtClean="0"/>
              <a:t>firenze</a:t>
            </a:r>
            <a:r>
              <a:rPr lang="it-IT" sz="3000" i="1" dirty="0" smtClean="0"/>
              <a:t> </a:t>
            </a:r>
            <a:r>
              <a:rPr lang="it-IT" sz="3000" i="1" dirty="0"/>
              <a:t/>
            </a:r>
            <a:br>
              <a:rPr lang="it-IT" sz="3000" i="1" dirty="0"/>
            </a:br>
            <a:r>
              <a:rPr lang="it-IT" sz="3000" i="1" dirty="0" smtClean="0"/>
              <a:t>    e sono già 55 le vittime </a:t>
            </a:r>
            <a:r>
              <a:rPr lang="it-IT" sz="3000" i="1" dirty="0"/>
              <a:t>in </a:t>
            </a:r>
            <a:r>
              <a:rPr lang="it-IT" sz="3000" i="1" dirty="0" err="1"/>
              <a:t>italia</a:t>
            </a:r>
            <a:r>
              <a:rPr lang="it-IT" sz="3000" i="1" dirty="0"/>
              <a:t> </a:t>
            </a:r>
            <a:r>
              <a:rPr lang="it-IT" sz="3000" i="1" dirty="0" smtClean="0"/>
              <a:t>dall'inizio </a:t>
            </a:r>
          </a:p>
          <a:p>
            <a:pPr marL="0" indent="0">
              <a:buNone/>
            </a:pPr>
            <a:r>
              <a:rPr lang="it-IT" sz="3000" i="1" dirty="0"/>
              <a:t> </a:t>
            </a:r>
            <a:r>
              <a:rPr lang="it-IT" sz="3000" i="1" dirty="0" smtClean="0"/>
              <a:t>   dell'anno </a:t>
            </a:r>
          </a:p>
          <a:p>
            <a:r>
              <a:rPr lang="it-IT" sz="3000" b="1" dirty="0" smtClean="0"/>
              <a:t>21 </a:t>
            </a:r>
            <a:r>
              <a:rPr lang="it-IT" sz="3000" b="1" dirty="0"/>
              <a:t>maggio 2012 </a:t>
            </a:r>
            <a:r>
              <a:rPr lang="it-IT" sz="3000" b="1" dirty="0" smtClean="0"/>
              <a:t/>
            </a:r>
            <a:br>
              <a:rPr lang="it-IT" sz="3000" b="1" dirty="0" smtClean="0"/>
            </a:br>
            <a:r>
              <a:rPr lang="it-IT" sz="3000" dirty="0" smtClean="0"/>
              <a:t>conferenza </a:t>
            </a:r>
            <a:r>
              <a:rPr lang="it-IT" sz="3000" dirty="0"/>
              <a:t>stampa </a:t>
            </a:r>
            <a:r>
              <a:rPr lang="it-IT" sz="3000" dirty="0" smtClean="0"/>
              <a:t>di lancio del progetto PRE.FEM</a:t>
            </a:r>
            <a:r>
              <a:rPr lang="it-IT" sz="3000" dirty="0"/>
              <a:t>. </a:t>
            </a:r>
            <a:r>
              <a:rPr lang="it-IT" sz="3000" dirty="0" smtClean="0"/>
              <a:t>con il </a:t>
            </a:r>
            <a:r>
              <a:rPr lang="it-IT" sz="3000" dirty="0"/>
              <a:t>primo gruppo di imprese </a:t>
            </a:r>
            <a:r>
              <a:rPr lang="it-IT" sz="3000" dirty="0" smtClean="0"/>
              <a:t>aderenti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99288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875336"/>
      </p:ext>
    </p:extLst>
  </p:cSld>
  <p:clrMapOvr>
    <a:masterClrMapping/>
  </p:clrMapOvr>
  <p:transition spd="slow" advTm="12917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sz="4000" dirty="0" smtClean="0"/>
              <a:t>L'AZIONE CONCRETA E': </a:t>
            </a:r>
            <a:br>
              <a:rPr lang="it-IT" sz="40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realizzare </a:t>
            </a:r>
            <a:r>
              <a:rPr lang="it-IT" dirty="0"/>
              <a:t>un corso con un modulo in/formativo rapido di 3 ore (fino a 9 ore) </a:t>
            </a:r>
            <a:br>
              <a:rPr lang="it-IT" dirty="0"/>
            </a:br>
            <a:r>
              <a:rPr lang="it-IT" dirty="0" smtClean="0"/>
              <a:t>dedicato </a:t>
            </a:r>
            <a:r>
              <a:rPr lang="it-IT" dirty="0"/>
              <a:t>e </a:t>
            </a:r>
            <a:r>
              <a:rPr lang="it-IT" dirty="0" smtClean="0"/>
              <a:t>ripetuto alle </a:t>
            </a:r>
            <a:r>
              <a:rPr lang="it-IT" dirty="0"/>
              <a:t>3 platee di </a:t>
            </a:r>
            <a:r>
              <a:rPr lang="it-IT" dirty="0" smtClean="0"/>
              <a:t>lavoratori: </a:t>
            </a:r>
          </a:p>
          <a:p>
            <a:pPr marL="0" indent="0">
              <a:buNone/>
            </a:pPr>
            <a:r>
              <a:rPr lang="it-IT" dirty="0" smtClean="0"/>
              <a:t>- i lavoratori maschi   (((</a:t>
            </a:r>
            <a:r>
              <a:rPr lang="it-IT" dirty="0"/>
              <a:t>prioritariamente))) </a:t>
            </a:r>
            <a:br>
              <a:rPr lang="it-IT" dirty="0"/>
            </a:br>
            <a:r>
              <a:rPr lang="it-IT" dirty="0" smtClean="0"/>
              <a:t>- le lavoratrici</a:t>
            </a:r>
            <a:r>
              <a:rPr lang="it-IT" dirty="0"/>
              <a:t> </a:t>
            </a:r>
            <a:br>
              <a:rPr lang="it-IT" dirty="0"/>
            </a:br>
            <a:r>
              <a:rPr lang="it-IT" dirty="0" smtClean="0"/>
              <a:t>- il </a:t>
            </a:r>
            <a:r>
              <a:rPr lang="it-IT" dirty="0"/>
              <a:t>gruppo misto dei corsisti</a:t>
            </a:r>
          </a:p>
          <a:p>
            <a:pPr marL="0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2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 advTm="1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IL CORSO PRE.FEM.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il </a:t>
            </a:r>
            <a:r>
              <a:rPr lang="it-IT" b="1" dirty="0" err="1"/>
              <a:t>femminicidio</a:t>
            </a:r>
            <a:r>
              <a:rPr lang="it-IT" b="1" dirty="0"/>
              <a:t> è la punta dell’iceberg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il corso affronta il tema della violenza </a:t>
            </a:r>
          </a:p>
          <a:p>
            <a:pPr marL="0" indent="0" algn="ctr">
              <a:buNone/>
            </a:pPr>
            <a:r>
              <a:rPr lang="it-IT" dirty="0" smtClean="0"/>
              <a:t>subita e agita ma…………….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136904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8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IL CORSO PRE.FEM.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lavora tutto il tempo pragmaticamente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sulla </a:t>
            </a:r>
            <a:r>
              <a:rPr lang="it-IT" b="1" dirty="0" smtClean="0"/>
              <a:t>montagna buia dell’umanità perduta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920880" cy="365125"/>
          </a:xfrm>
        </p:spPr>
        <p:txBody>
          <a:bodyPr/>
          <a:lstStyle/>
          <a:p>
            <a:r>
              <a:rPr lang="it-IT" dirty="0" smtClean="0"/>
              <a:t>proposta per CUG REGIONE PUGLIA - 1° presentazione via mail 17.02.17 - </a:t>
            </a:r>
            <a:r>
              <a:rPr lang="it-IT" dirty="0" err="1" smtClean="0"/>
              <a:t>fabrizia</a:t>
            </a:r>
            <a:r>
              <a:rPr lang="it-IT" dirty="0" smtClean="0"/>
              <a:t>  </a:t>
            </a:r>
            <a:r>
              <a:rPr lang="it-IT" dirty="0" err="1" smtClean="0"/>
              <a:t>paloscia</a:t>
            </a:r>
            <a:r>
              <a:rPr lang="it-IT" dirty="0" smtClean="0"/>
              <a:t> - </a:t>
            </a:r>
            <a:r>
              <a:rPr lang="it-IT" dirty="0" err="1" smtClean="0"/>
              <a:t>olomanager</a:t>
            </a:r>
            <a:r>
              <a:rPr lang="it-IT" dirty="0" smtClean="0"/>
              <a:t> - </a:t>
            </a:r>
            <a:r>
              <a:rPr lang="it-IT" dirty="0" err="1" smtClean="0"/>
              <a:t>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B1E-29D3-4D9A-899D-864139D2CB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1369</Words>
  <Application>Microsoft Office PowerPoint</Application>
  <PresentationFormat>Presentazione su schermo (4:3)</PresentationFormat>
  <Paragraphs>335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Tema di Office</vt:lpstr>
      <vt:lpstr>1_Tema di Office</vt:lpstr>
      <vt:lpstr>dal 2012 propone progetto pre.fem.©</vt:lpstr>
      <vt:lpstr>Chi lo ha realizzato</vt:lpstr>
      <vt:lpstr>  COS’E' IL PROGETTO PRE.FEM.© </vt:lpstr>
      <vt:lpstr> COS’E' IL PROGETTO PRE.FEM.© </vt:lpstr>
      <vt:lpstr>COS’E' IL PROGETTO PRE.FEM.©</vt:lpstr>
      <vt:lpstr>COME NASCE</vt:lpstr>
      <vt:lpstr>  L'AZIONE CONCRETA E':   </vt:lpstr>
      <vt:lpstr>  IL CORSO PRE.FEM.  </vt:lpstr>
      <vt:lpstr>  IL CORSO PRE.FEM.  </vt:lpstr>
      <vt:lpstr> IL CORSO PRE.FEM. </vt:lpstr>
      <vt:lpstr> IL CORSO PRE.FEM. </vt:lpstr>
      <vt:lpstr>  IL CORSO PRE.FEM.  </vt:lpstr>
      <vt:lpstr>COSA FA</vt:lpstr>
      <vt:lpstr>COME LO FA</vt:lpstr>
      <vt:lpstr>PERCHE' FARLO?</vt:lpstr>
      <vt:lpstr>PERCHE' FARLO?</vt:lpstr>
      <vt:lpstr>PERCHE' FARLO?</vt:lpstr>
      <vt:lpstr>PERCHE' FARLO?</vt:lpstr>
      <vt:lpstr>PERCHE' FARLO?</vt:lpstr>
      <vt:lpstr>PERCHE' FARLO?</vt:lpstr>
      <vt:lpstr>PERCHE' FARLO?</vt:lpstr>
      <vt:lpstr> …non riusciremo più </vt:lpstr>
      <vt:lpstr>…non riusciremo più</vt:lpstr>
      <vt:lpstr>…non riusciremo più</vt:lpstr>
      <vt:lpstr>PERCHE' FARLO?</vt:lpstr>
      <vt:lpstr>PERCHE' FARLO?</vt:lpstr>
      <vt:lpstr>PERCHE' FARLO?</vt:lpstr>
      <vt:lpstr>PERCHE' FARLO?</vt:lpstr>
      <vt:lpstr>PERCHE' FARLO?</vt:lpstr>
      <vt:lpstr>PERCHE' FARLO?</vt:lpstr>
      <vt:lpstr>IL MOMENTO CONCLUSIVO DI UN CORSO</vt:lpstr>
      <vt:lpstr>PERCHE' FARLO?</vt:lpstr>
      <vt:lpstr>Cosa dicono i lavoratori:</vt:lpstr>
      <vt:lpstr>Cosa dicono i lavoratori:</vt:lpstr>
      <vt:lpstr>OGNUNO DI NOI PUO’</vt:lpstr>
      <vt:lpstr>COMPI UNA SCELTA</vt:lpstr>
      <vt:lpstr>COMPI UNA SCELTA</vt:lpstr>
      <vt:lpstr>COMPI UNA SCELTA</vt:lpstr>
      <vt:lpstr>COMPI UNA SCELTA</vt:lpstr>
      <vt:lpstr>COMPI UNA SCELTA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pre.fem.</dc:title>
  <dc:creator>Fabrizia</dc:creator>
  <cp:lastModifiedBy>Terrevoli Magda</cp:lastModifiedBy>
  <cp:revision>205</cp:revision>
  <dcterms:created xsi:type="dcterms:W3CDTF">2017-01-12T17:57:28Z</dcterms:created>
  <dcterms:modified xsi:type="dcterms:W3CDTF">2017-02-20T12:19:17Z</dcterms:modified>
</cp:coreProperties>
</file>