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439400" cy="15119350"/>
  <p:notesSz cx="6858000" cy="9144000"/>
  <p:embeddedFontLst>
    <p:embeddedFont>
      <p:font typeface="Montserrat Medium" panose="020B0604020202020204" charset="0"/>
      <p:regular r:id="rId4"/>
      <p:bold r:id="rId5"/>
      <p:italic r:id="rId6"/>
      <p:boldItalic r:id="rId7"/>
    </p:embeddedFont>
    <p:embeddedFont>
      <p:font typeface="Montserrat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pos="340">
          <p15:clr>
            <a:srgbClr val="747775"/>
          </p15:clr>
        </p15:guide>
        <p15:guide id="2" orient="horz" pos="340">
          <p15:clr>
            <a:srgbClr val="747775"/>
          </p15:clr>
        </p15:guide>
        <p15:guide id="3" pos="6187">
          <p15:clr>
            <a:srgbClr val="747775"/>
          </p15:clr>
        </p15:guide>
        <p15:guide id="4" pos="3436">
          <p15:clr>
            <a:srgbClr val="747775"/>
          </p15:clr>
        </p15:guide>
        <p15:guide id="5" orient="horz" pos="365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9" d="100"/>
          <a:sy n="59" d="100"/>
        </p:scale>
        <p:origin x="-2760" y="936"/>
      </p:cViewPr>
      <p:guideLst>
        <p:guide orient="horz" pos="340"/>
        <p:guide orient="horz" pos="3658"/>
        <p:guide pos="340"/>
        <p:guide pos="6187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45502" y="685800"/>
            <a:ext cx="2367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82022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685800"/>
            <a:ext cx="23685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610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5887" y="2188777"/>
            <a:ext cx="9728100" cy="6033900"/>
          </a:xfrm>
          <a:prstGeom prst="rect">
            <a:avLst/>
          </a:prstGeom>
        </p:spPr>
        <p:txBody>
          <a:bodyPr spcFirstLastPara="1" wrap="square" lIns="159175" tIns="159175" rIns="159175" bIns="1591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5878" y="8331286"/>
            <a:ext cx="9728100" cy="23301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5878" y="3251601"/>
            <a:ext cx="9728100" cy="5772000"/>
          </a:xfrm>
          <a:prstGeom prst="rect">
            <a:avLst/>
          </a:prstGeom>
        </p:spPr>
        <p:txBody>
          <a:bodyPr spcFirstLastPara="1" wrap="square" lIns="159175" tIns="159175" rIns="159175" bIns="1591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5878" y="9266383"/>
            <a:ext cx="9728100" cy="38238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425450" algn="ctr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5878" y="6322709"/>
            <a:ext cx="9728100" cy="24747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5878" y="1308210"/>
            <a:ext cx="9728100" cy="16836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5878" y="3387853"/>
            <a:ext cx="9728100" cy="100431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5878" y="1308210"/>
            <a:ext cx="9728100" cy="16836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878" y="3387853"/>
            <a:ext cx="4566900" cy="100431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17307" y="3387853"/>
            <a:ext cx="4566900" cy="100431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5878" y="1308210"/>
            <a:ext cx="9728100" cy="16836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5878" y="1633260"/>
            <a:ext cx="3206100" cy="2221500"/>
          </a:xfrm>
          <a:prstGeom prst="rect">
            <a:avLst/>
          </a:prstGeom>
        </p:spPr>
        <p:txBody>
          <a:bodyPr spcFirstLastPara="1" wrap="square" lIns="159175" tIns="159175" rIns="159175" bIns="15917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5878" y="4084913"/>
            <a:ext cx="3206100" cy="93462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9734" y="1323276"/>
            <a:ext cx="7270200" cy="120255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367"/>
            <a:ext cx="5220000" cy="1512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9175" tIns="159175" rIns="159175" bIns="1591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3130" y="3625081"/>
            <a:ext cx="4618500" cy="4357500"/>
          </a:xfrm>
          <a:prstGeom prst="rect">
            <a:avLst/>
          </a:prstGeom>
        </p:spPr>
        <p:txBody>
          <a:bodyPr spcFirstLastPara="1" wrap="square" lIns="159175" tIns="159175" rIns="159175" bIns="15917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3130" y="8240010"/>
            <a:ext cx="4618500" cy="3630600"/>
          </a:xfrm>
          <a:prstGeom prst="rect">
            <a:avLst/>
          </a:prstGeom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639587" y="2128514"/>
            <a:ext cx="4380900" cy="10862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5878" y="12436336"/>
            <a:ext cx="6849000" cy="17787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5878" y="1308210"/>
            <a:ext cx="9728100" cy="16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75" tIns="159175" rIns="159175" bIns="15917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5878" y="3387853"/>
            <a:ext cx="9728100" cy="100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75" tIns="159175" rIns="159175" bIns="159175" anchor="t" anchorCtr="0">
            <a:normAutofit/>
          </a:bodyPr>
          <a:lstStyle>
            <a:lvl1pPr marL="457200" lvl="0" indent="-425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●"/>
              <a:defRPr sz="3100">
                <a:solidFill>
                  <a:schemeClr val="dk2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673279" y="13708144"/>
            <a:ext cx="626400" cy="11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75" tIns="159175" rIns="159175" bIns="159175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175" y="539475"/>
            <a:ext cx="4145701" cy="414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4400" y="539475"/>
            <a:ext cx="4367724" cy="14139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348770" y="2115383"/>
            <a:ext cx="4367700" cy="925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05 ottobre 2024</a:t>
            </a:r>
            <a:endParaRPr sz="36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ore 11:00</a:t>
            </a:r>
            <a:endParaRPr sz="36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357920" y="3162600"/>
            <a:ext cx="4367700" cy="12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Fiera del Levante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Padiglione 152 – sala 4</a:t>
            </a:r>
            <a:endParaRPr sz="240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346748" y="4281107"/>
            <a:ext cx="5087456" cy="214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-IT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LA PUGLIA CHE SI </a:t>
            </a:r>
            <a:r>
              <a:rPr lang="it-IT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MUOVE</a:t>
            </a:r>
          </a:p>
          <a:p>
            <a:pPr lvl="0"/>
            <a:r>
              <a:rPr lang="it-IT" sz="2000" b="1" dirty="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La rete delle </a:t>
            </a:r>
            <a:r>
              <a:rPr lang="it-IT" sz="2000" b="1" dirty="0" err="1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Ciclovie</a:t>
            </a:r>
            <a:r>
              <a:rPr lang="it-IT" sz="2000" b="1" dirty="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stato di attuazione e prospettive europee</a:t>
            </a: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4703092"/>
            <a:ext cx="10440003" cy="42309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96374" y="6753650"/>
            <a:ext cx="4064971" cy="302559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Medium"/>
              <a:buChar char="●"/>
            </a:pPr>
            <a:r>
              <a:rPr lang="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ore </a:t>
            </a:r>
            <a:r>
              <a:rPr lang="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11.00 </a:t>
            </a:r>
          </a:p>
          <a:p>
            <a:pPr marL="452438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it" sz="1800" b="1" dirty="0" smtClean="0">
                <a:solidFill>
                  <a:schemeClr val="dk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SALUTI</a:t>
            </a:r>
          </a:p>
          <a:p>
            <a:pPr marL="622300" lvl="0" indent="-177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it" sz="18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Mi</a:t>
            </a:r>
            <a:r>
              <a:rPr lang="it-IT" sz="18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chele Emiliano,</a:t>
            </a:r>
          </a:p>
          <a:p>
            <a:pPr marL="622300" lvl="0" algn="l" rtl="0"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Presidente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Regione </a:t>
            </a: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Puglia</a:t>
            </a:r>
          </a:p>
          <a:p>
            <a:pPr marL="622300" lvl="0" indent="-1778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Giuseppe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Nobiletti</a:t>
            </a:r>
            <a:r>
              <a:rPr lang="it-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</a:t>
            </a:r>
          </a:p>
          <a:p>
            <a:pPr marL="622300" lvl="0" algn="l" rtl="0"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Presidente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Provincia di </a:t>
            </a: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Foggia</a:t>
            </a:r>
          </a:p>
          <a:p>
            <a:pPr marL="622300" lvl="0" indent="-1778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Domenico Laforgia</a:t>
            </a:r>
            <a:endParaRPr lang="it-IT" sz="1800" dirty="0" smtClean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622300" lvl="0" algn="l" rtl="0"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Presidente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AQP</a:t>
            </a:r>
          </a:p>
          <a:p>
            <a:pPr marL="457200" lvl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96375" y="9066650"/>
            <a:ext cx="520196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Medium"/>
              <a:buChar char="●"/>
            </a:pPr>
            <a:r>
              <a:rPr lang="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ore </a:t>
            </a:r>
            <a:r>
              <a:rPr lang="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11.</a:t>
            </a:r>
            <a:r>
              <a:rPr lang="it-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30</a:t>
            </a:r>
            <a:endParaRPr sz="18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INTRODUCE</a:t>
            </a: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Vito Antonio Antonacci,</a:t>
            </a:r>
            <a:endParaRPr sz="18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Direttore Dipartimento Mobilità</a:t>
            </a:r>
          </a:p>
          <a:p>
            <a:pPr marL="45720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Regione Puglia</a:t>
            </a:r>
            <a:endParaRPr sz="16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06590" y="10698018"/>
            <a:ext cx="4356751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Medium"/>
              <a:buChar char="●"/>
            </a:pPr>
            <a:r>
              <a:rPr lang="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ore </a:t>
            </a:r>
            <a:r>
              <a:rPr lang="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11.</a:t>
            </a:r>
            <a:r>
              <a:rPr lang="it-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45</a:t>
            </a:r>
            <a:endParaRPr sz="18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457200" lvl="0"/>
            <a:r>
              <a:rPr lang="it-IT" sz="18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LO STATO DI ATTUAZIONE DELLE CICLOVIE IN PUGLIA</a:t>
            </a:r>
          </a:p>
          <a:p>
            <a:pPr marL="457200" lvl="0"/>
            <a:r>
              <a:rPr lang="it-IT" sz="18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Francesca </a:t>
            </a:r>
            <a:r>
              <a:rPr lang="it-IT" sz="18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Arbore, </a:t>
            </a:r>
            <a:endParaRPr lang="it-IT" sz="1800" b="1" dirty="0" smtClean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/>
            <a:r>
              <a:rPr lang="it-IT" sz="1600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Dirigente </a:t>
            </a:r>
            <a:r>
              <a:rPr lang="it-IT" sz="16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Sezione Mobilità sostenibile e Vigilanza TPL</a:t>
            </a:r>
          </a:p>
        </p:txBody>
      </p:sp>
      <p:sp>
        <p:nvSpPr>
          <p:cNvPr id="70" name="Google Shape;70;p13"/>
          <p:cNvSpPr txBox="1"/>
          <p:nvPr/>
        </p:nvSpPr>
        <p:spPr>
          <a:xfrm>
            <a:off x="5245275" y="6756648"/>
            <a:ext cx="4851226" cy="4825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Medium"/>
              <a:buChar char="●"/>
            </a:pPr>
            <a:r>
              <a:rPr lang="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ore </a:t>
            </a:r>
            <a:r>
              <a:rPr lang="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12.00</a:t>
            </a:r>
            <a:endParaRPr sz="18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444500"/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CON LO SGUARDO ALL’EUROPA – </a:t>
            </a:r>
          </a:p>
          <a:p>
            <a:pPr marL="444500"/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la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C</a:t>
            </a:r>
            <a:r>
              <a:rPr lang="it-IT" sz="1800" b="1" dirty="0" err="1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iclovia</a:t>
            </a: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 Adriatica, dalla rete Ciclistica nazionale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B</a:t>
            </a:r>
            <a:r>
              <a:rPr lang="it-IT" sz="1800" b="1" dirty="0" err="1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icitalia</a:t>
            </a: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 alla rete europea delle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C</a:t>
            </a:r>
            <a:r>
              <a:rPr lang="it-IT" sz="1800" b="1" dirty="0" err="1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iclovie</a:t>
            </a: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 turistiche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E</a:t>
            </a:r>
            <a:r>
              <a:rPr lang="it-IT" sz="1800" b="1" dirty="0" err="1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urovelo</a:t>
            </a:r>
            <a:endParaRPr lang="it-IT" sz="1800" b="1" dirty="0" smtClean="0">
              <a:solidFill>
                <a:schemeClr val="dk1"/>
              </a:solidFill>
              <a:latin typeface="Montserrat Medium"/>
              <a:ea typeface="Montserrat Medium"/>
              <a:cs typeface="Montserrat Medium"/>
            </a:endParaRPr>
          </a:p>
          <a:p>
            <a:pPr marL="622300" indent="-177800">
              <a:buFont typeface="Arial" panose="020B0604020202020204" pitchFamily="34" charset="0"/>
              <a:buChar char="•"/>
              <a:tabLst>
                <a:tab pos="622300" algn="l"/>
              </a:tabLst>
            </a:pPr>
            <a:r>
              <a:rPr lang="it-IT" sz="1800" b="1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Alessandro </a:t>
            </a:r>
            <a:r>
              <a:rPr lang="it-IT" sz="1800" b="1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Tursi, </a:t>
            </a:r>
          </a:p>
          <a:p>
            <a:pPr marL="622300"/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Presidente </a:t>
            </a: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FIAB-Federazione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Italiana Ambiente e Bicicletta</a:t>
            </a:r>
          </a:p>
          <a:p>
            <a:pPr marL="622300" indent="-177800"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Alessandra </a:t>
            </a:r>
            <a:r>
              <a:rPr lang="it-IT" sz="1800" b="1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Tormene</a:t>
            </a:r>
            <a:r>
              <a:rPr lang="it-IT" sz="1800" b="1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, </a:t>
            </a:r>
          </a:p>
          <a:p>
            <a:pPr marL="622300"/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Consigliera nazionale </a:t>
            </a:r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FIAB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e referente nei rapporti con </a:t>
            </a:r>
            <a:r>
              <a:rPr lang="it-IT" sz="1600" dirty="0" err="1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</a:rPr>
              <a:t>EuroVelo</a:t>
            </a:r>
            <a:endParaRPr lang="it-IT" sz="16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</a:endParaRPr>
          </a:p>
        </p:txBody>
      </p:sp>
      <p:pic>
        <p:nvPicPr>
          <p:cNvPr id="72" name="Google Shape;7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4402" y="14455490"/>
            <a:ext cx="4367724" cy="29856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71;p13"/>
          <p:cNvSpPr txBox="1"/>
          <p:nvPr/>
        </p:nvSpPr>
        <p:spPr>
          <a:xfrm>
            <a:off x="5245511" y="10504670"/>
            <a:ext cx="521373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Medium"/>
              <a:buChar char="●"/>
            </a:pPr>
            <a:r>
              <a:rPr lang="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ore </a:t>
            </a:r>
            <a:r>
              <a:rPr lang="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12.</a:t>
            </a:r>
            <a:r>
              <a:rPr lang="it-IT" sz="18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</a:t>
            </a:r>
            <a:r>
              <a:rPr lang="it-IT" sz="18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</a:t>
            </a:r>
            <a:endParaRPr sz="18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446088" lvl="0" indent="11113"/>
            <a:r>
              <a:rPr lang="it-IT" sz="18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  <a:ea typeface="Montserrat"/>
                <a:cs typeface="Montserrat"/>
                <a:sym typeface="Montserrat"/>
              </a:rPr>
              <a:t>CONCLUSIONI</a:t>
            </a:r>
          </a:p>
          <a:p>
            <a:pPr lvl="0" indent="457200"/>
            <a:r>
              <a:rPr lang="it-IT" sz="1800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Debora </a:t>
            </a:r>
            <a:r>
              <a:rPr lang="it-IT" sz="1800" b="1" dirty="0" err="1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Ciliento</a:t>
            </a:r>
            <a:endParaRPr lang="it-IT" sz="1800" b="1" dirty="0" smtClean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49263" indent="7938"/>
            <a:r>
              <a:rPr lang="it-IT" sz="1600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Assessore </a:t>
            </a:r>
            <a:r>
              <a:rPr lang="it-IT" sz="16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ai Trasporti e alla Mobilità Sostenibile Regione Puglia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143</Words>
  <Application>Microsoft Office PowerPoint</Application>
  <PresentationFormat>Personalizzato</PresentationFormat>
  <Paragraphs>34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Montserrat Medium</vt:lpstr>
      <vt:lpstr>Montserrat</vt:lpstr>
      <vt:lpstr>Simple Light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Claudia Minervini</dc:creator>
  <cp:lastModifiedBy>c.minervini</cp:lastModifiedBy>
  <cp:revision>16</cp:revision>
  <dcterms:modified xsi:type="dcterms:W3CDTF">2024-09-17T15:25:09Z</dcterms:modified>
</cp:coreProperties>
</file>